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82" r:id="rId8"/>
    <p:sldId id="262" r:id="rId9"/>
    <p:sldId id="263" r:id="rId10"/>
    <p:sldId id="264" r:id="rId11"/>
    <p:sldId id="284" r:id="rId12"/>
    <p:sldId id="266" r:id="rId13"/>
    <p:sldId id="267" r:id="rId14"/>
    <p:sldId id="268" r:id="rId15"/>
    <p:sldId id="269" r:id="rId16"/>
    <p:sldId id="270" r:id="rId17"/>
    <p:sldId id="285" r:id="rId18"/>
    <p:sldId id="283" r:id="rId19"/>
    <p:sldId id="286" r:id="rId20"/>
    <p:sldId id="287" r:id="rId21"/>
    <p:sldId id="273" r:id="rId22"/>
    <p:sldId id="274" r:id="rId23"/>
    <p:sldId id="275" r:id="rId24"/>
    <p:sldId id="276" r:id="rId25"/>
    <p:sldId id="277" r:id="rId26"/>
    <p:sldId id="278" r:id="rId27"/>
  </p:sldIdLst>
  <p:sldSz cx="12192000" cy="6858000"/>
  <p:notesSz cx="12192000" cy="685800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Intro" id="{769CE448-42B6-4E6B-806A-257FFECF071F}">
          <p14:sldIdLst>
            <p14:sldId id="256"/>
          </p14:sldIdLst>
        </p14:section>
        <p14:section name="Methodology" id="{18DC4291-9461-4B54-9169-AC8D65127549}">
          <p14:sldIdLst>
            <p14:sldId id="257"/>
          </p14:sldIdLst>
        </p14:section>
        <p14:section name="EDA" id="{FA12DEBD-2709-4E9D-8298-856311BD102B}">
          <p14:sldIdLst>
            <p14:sldId id="258"/>
            <p14:sldId id="259"/>
            <p14:sldId id="260"/>
            <p14:sldId id="261"/>
            <p14:sldId id="282"/>
          </p14:sldIdLst>
        </p14:section>
        <p14:section name="Preprocessing" id="{1CEC0BB5-8A0D-4B7D-A744-70253A7B4B32}">
          <p14:sldIdLst>
            <p14:sldId id="262"/>
          </p14:sldIdLst>
        </p14:section>
        <p14:section name="Model Building/Training" id="{33FD979F-63E9-4808-B70E-ADA7E1AAD28C}">
          <p14:sldIdLst>
            <p14:sldId id="263"/>
            <p14:sldId id="264"/>
          </p14:sldIdLst>
        </p14:section>
        <p14:section name="Results - Metrics" id="{2E33AAC5-B710-4FA8-AC3F-1E55D902A5D1}">
          <p14:sldIdLst>
            <p14:sldId id="284"/>
            <p14:sldId id="266"/>
            <p14:sldId id="267"/>
            <p14:sldId id="268"/>
            <p14:sldId id="269"/>
            <p14:sldId id="270"/>
          </p14:sldIdLst>
        </p14:section>
        <p14:section name="Results - Feature Importance" id="{72AC9487-C192-4C66-BDDC-67F18D88DB18}">
          <p14:sldIdLst>
            <p14:sldId id="285"/>
            <p14:sldId id="283"/>
            <p14:sldId id="286"/>
            <p14:sldId id="287"/>
            <p14:sldId id="273"/>
            <p14:sldId id="274"/>
            <p14:sldId id="275"/>
          </p14:sldIdLst>
        </p14:section>
        <p14:section name="Next Steps" id="{67491861-345C-453C-BDC8-A0FBBEB336AB}">
          <p14:sldIdLst>
            <p14:sldId id="276"/>
          </p14:sldIdLst>
        </p14:section>
        <p14:section name="Prior Works" id="{D2BE0351-2AB3-4813-8E79-B6BE9D69E80A}">
          <p14:sldIdLst>
            <p14:sldId id="277"/>
          </p14:sldIdLst>
        </p14:section>
        <p14:section name="Conclusion" id="{565A9E5C-BA8A-461B-A415-013274399CAA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151"/>
    <a:srgbClr val="2B2D30"/>
    <a:srgbClr val="CAD8EF"/>
    <a:srgbClr val="DCDCDC"/>
    <a:srgbClr val="FFF6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81B8C9-5E33-4A25-84D5-F80A0083C8F5}" v="16" dt="2024-01-26T22:09:41.49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7" y="725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i Tennant" userId="8f3d9214055fe5d2" providerId="LiveId" clId="{0D81B8C9-5E33-4A25-84D5-F80A0083C8F5}"/>
    <pc:docChg chg="undo custSel addSld delSld modSld sldOrd modSection">
      <pc:chgData name="Nikolai Tennant" userId="8f3d9214055fe5d2" providerId="LiveId" clId="{0D81B8C9-5E33-4A25-84D5-F80A0083C8F5}" dt="2024-01-27T00:17:48.236" v="515" actId="47"/>
      <pc:docMkLst>
        <pc:docMk/>
      </pc:docMkLst>
      <pc:sldChg chg="modSp mod">
        <pc:chgData name="Nikolai Tennant" userId="8f3d9214055fe5d2" providerId="LiveId" clId="{0D81B8C9-5E33-4A25-84D5-F80A0083C8F5}" dt="2024-01-23T22:02:54.881" v="94" actId="20577"/>
        <pc:sldMkLst>
          <pc:docMk/>
          <pc:sldMk cId="0" sldId="273"/>
        </pc:sldMkLst>
        <pc:spChg chg="mod">
          <ac:chgData name="Nikolai Tennant" userId="8f3d9214055fe5d2" providerId="LiveId" clId="{0D81B8C9-5E33-4A25-84D5-F80A0083C8F5}" dt="2024-01-23T22:02:54.881" v="94" actId="20577"/>
          <ac:spMkLst>
            <pc:docMk/>
            <pc:sldMk cId="0" sldId="273"/>
            <ac:spMk id="9" creationId="{00000000-0000-0000-0000-000000000000}"/>
          </ac:spMkLst>
        </pc:spChg>
      </pc:sldChg>
      <pc:sldChg chg="modSp mod">
        <pc:chgData name="Nikolai Tennant" userId="8f3d9214055fe5d2" providerId="LiveId" clId="{0D81B8C9-5E33-4A25-84D5-F80A0083C8F5}" dt="2024-01-23T22:02:58.623" v="96" actId="20577"/>
        <pc:sldMkLst>
          <pc:docMk/>
          <pc:sldMk cId="0" sldId="274"/>
        </pc:sldMkLst>
        <pc:spChg chg="mod">
          <ac:chgData name="Nikolai Tennant" userId="8f3d9214055fe5d2" providerId="LiveId" clId="{0D81B8C9-5E33-4A25-84D5-F80A0083C8F5}" dt="2024-01-23T22:02:58.623" v="96" actId="20577"/>
          <ac:spMkLst>
            <pc:docMk/>
            <pc:sldMk cId="0" sldId="274"/>
            <ac:spMk id="15" creationId="{00000000-0000-0000-0000-000000000000}"/>
          </ac:spMkLst>
        </pc:spChg>
      </pc:sldChg>
      <pc:sldChg chg="modSp mod">
        <pc:chgData name="Nikolai Tennant" userId="8f3d9214055fe5d2" providerId="LiveId" clId="{0D81B8C9-5E33-4A25-84D5-F80A0083C8F5}" dt="2024-01-23T22:20:46.610" v="168" actId="1076"/>
        <pc:sldMkLst>
          <pc:docMk/>
          <pc:sldMk cId="0" sldId="277"/>
        </pc:sldMkLst>
        <pc:spChg chg="mod">
          <ac:chgData name="Nikolai Tennant" userId="8f3d9214055fe5d2" providerId="LiveId" clId="{0D81B8C9-5E33-4A25-84D5-F80A0083C8F5}" dt="2024-01-23T22:20:45.041" v="167" actId="20577"/>
          <ac:spMkLst>
            <pc:docMk/>
            <pc:sldMk cId="0" sldId="277"/>
            <ac:spMk id="4" creationId="{00000000-0000-0000-0000-000000000000}"/>
          </ac:spMkLst>
        </pc:spChg>
        <pc:picChg chg="mod">
          <ac:chgData name="Nikolai Tennant" userId="8f3d9214055fe5d2" providerId="LiveId" clId="{0D81B8C9-5E33-4A25-84D5-F80A0083C8F5}" dt="2024-01-23T22:20:46.610" v="168" actId="1076"/>
          <ac:picMkLst>
            <pc:docMk/>
            <pc:sldMk cId="0" sldId="277"/>
            <ac:picMk id="2" creationId="{00000000-0000-0000-0000-000000000000}"/>
          </ac:picMkLst>
        </pc:picChg>
      </pc:sldChg>
      <pc:sldChg chg="modSp mod">
        <pc:chgData name="Nikolai Tennant" userId="8f3d9214055fe5d2" providerId="LiveId" clId="{0D81B8C9-5E33-4A25-84D5-F80A0083C8F5}" dt="2024-01-26T21:48:27.534" v="241" actId="20577"/>
        <pc:sldMkLst>
          <pc:docMk/>
          <pc:sldMk cId="2252980905" sldId="283"/>
        </pc:sldMkLst>
        <pc:spChg chg="mod">
          <ac:chgData name="Nikolai Tennant" userId="8f3d9214055fe5d2" providerId="LiveId" clId="{0D81B8C9-5E33-4A25-84D5-F80A0083C8F5}" dt="2024-01-23T22:41:38.416" v="209" actId="1076"/>
          <ac:spMkLst>
            <pc:docMk/>
            <pc:sldMk cId="2252980905" sldId="283"/>
            <ac:spMk id="9" creationId="{1B99E66C-807A-0A26-BB1A-8BACEB0EED19}"/>
          </ac:spMkLst>
        </pc:spChg>
        <pc:spChg chg="mod">
          <ac:chgData name="Nikolai Tennant" userId="8f3d9214055fe5d2" providerId="LiveId" clId="{0D81B8C9-5E33-4A25-84D5-F80A0083C8F5}" dt="2024-01-26T21:48:27.534" v="241" actId="20577"/>
          <ac:spMkLst>
            <pc:docMk/>
            <pc:sldMk cId="2252980905" sldId="283"/>
            <ac:spMk id="10" creationId="{669F4FBC-B1BA-38D2-C82F-E04394F0E3CF}"/>
          </ac:spMkLst>
        </pc:spChg>
        <pc:picChg chg="mod">
          <ac:chgData name="Nikolai Tennant" userId="8f3d9214055fe5d2" providerId="LiveId" clId="{0D81B8C9-5E33-4A25-84D5-F80A0083C8F5}" dt="2024-01-23T22:41:40.194" v="210" actId="1076"/>
          <ac:picMkLst>
            <pc:docMk/>
            <pc:sldMk cId="2252980905" sldId="283"/>
            <ac:picMk id="8" creationId="{57F6F6BB-111B-0568-5F02-4B75567EE682}"/>
          </ac:picMkLst>
        </pc:picChg>
      </pc:sldChg>
      <pc:sldChg chg="addSp delSp modSp mod ord">
        <pc:chgData name="Nikolai Tennant" userId="8f3d9214055fe5d2" providerId="LiveId" clId="{0D81B8C9-5E33-4A25-84D5-F80A0083C8F5}" dt="2024-01-23T22:53:07.205" v="239" actId="1076"/>
        <pc:sldMkLst>
          <pc:docMk/>
          <pc:sldMk cId="2017873696" sldId="286"/>
        </pc:sldMkLst>
        <pc:spChg chg="mod">
          <ac:chgData name="Nikolai Tennant" userId="8f3d9214055fe5d2" providerId="LiveId" clId="{0D81B8C9-5E33-4A25-84D5-F80A0083C8F5}" dt="2024-01-23T22:40:04.797" v="206" actId="20577"/>
          <ac:spMkLst>
            <pc:docMk/>
            <pc:sldMk cId="2017873696" sldId="286"/>
            <ac:spMk id="9" creationId="{1B99E66C-807A-0A26-BB1A-8BACEB0EED19}"/>
          </ac:spMkLst>
        </pc:spChg>
        <pc:spChg chg="mod">
          <ac:chgData name="Nikolai Tennant" userId="8f3d9214055fe5d2" providerId="LiveId" clId="{0D81B8C9-5E33-4A25-84D5-F80A0083C8F5}" dt="2024-01-23T22:38:51.703" v="191" actId="20577"/>
          <ac:spMkLst>
            <pc:docMk/>
            <pc:sldMk cId="2017873696" sldId="286"/>
            <ac:spMk id="10" creationId="{669F4FBC-B1BA-38D2-C82F-E04394F0E3CF}"/>
          </ac:spMkLst>
        </pc:spChg>
        <pc:spChg chg="mod">
          <ac:chgData name="Nikolai Tennant" userId="8f3d9214055fe5d2" providerId="LiveId" clId="{0D81B8C9-5E33-4A25-84D5-F80A0083C8F5}" dt="2024-01-23T22:34:24.170" v="178" actId="20577"/>
          <ac:spMkLst>
            <pc:docMk/>
            <pc:sldMk cId="2017873696" sldId="286"/>
            <ac:spMk id="13" creationId="{45390D7C-6902-745E-E28E-313200F9AD33}"/>
          </ac:spMkLst>
        </pc:spChg>
        <pc:spChg chg="mod">
          <ac:chgData name="Nikolai Tennant" userId="8f3d9214055fe5d2" providerId="LiveId" clId="{0D81B8C9-5E33-4A25-84D5-F80A0083C8F5}" dt="2024-01-23T22:35:00.134" v="184" actId="1076"/>
          <ac:spMkLst>
            <pc:docMk/>
            <pc:sldMk cId="2017873696" sldId="286"/>
            <ac:spMk id="15" creationId="{55FD153C-71E5-0DD6-B3F6-76BD65E60707}"/>
          </ac:spMkLst>
        </pc:spChg>
        <pc:grpChg chg="mod">
          <ac:chgData name="Nikolai Tennant" userId="8f3d9214055fe5d2" providerId="LiveId" clId="{0D81B8C9-5E33-4A25-84D5-F80A0083C8F5}" dt="2024-01-23T22:53:07.205" v="239" actId="1076"/>
          <ac:grpSpMkLst>
            <pc:docMk/>
            <pc:sldMk cId="2017873696" sldId="286"/>
            <ac:grpSpMk id="3" creationId="{00000000-0000-0000-0000-000000000000}"/>
          </ac:grpSpMkLst>
        </pc:grpChg>
        <pc:picChg chg="add del">
          <ac:chgData name="Nikolai Tennant" userId="8f3d9214055fe5d2" providerId="LiveId" clId="{0D81B8C9-5E33-4A25-84D5-F80A0083C8F5}" dt="2024-01-23T22:39:21.742" v="203" actId="478"/>
          <ac:picMkLst>
            <pc:docMk/>
            <pc:sldMk cId="2017873696" sldId="286"/>
            <ac:picMk id="7" creationId="{EFA7E38B-AE86-20A5-58CB-E892BA7E339D}"/>
          </ac:picMkLst>
        </pc:picChg>
        <pc:picChg chg="add mod">
          <ac:chgData name="Nikolai Tennant" userId="8f3d9214055fe5d2" providerId="LiveId" clId="{0D81B8C9-5E33-4A25-84D5-F80A0083C8F5}" dt="2024-01-23T22:39:19.532" v="202" actId="1076"/>
          <ac:picMkLst>
            <pc:docMk/>
            <pc:sldMk cId="2017873696" sldId="286"/>
            <ac:picMk id="8" creationId="{4B0B842D-9953-1F55-28CF-E3B609FEC2D5}"/>
          </ac:picMkLst>
        </pc:picChg>
        <pc:picChg chg="add mod">
          <ac:chgData name="Nikolai Tennant" userId="8f3d9214055fe5d2" providerId="LiveId" clId="{0D81B8C9-5E33-4A25-84D5-F80A0083C8F5}" dt="2024-01-23T22:39:19.141" v="201" actId="1076"/>
          <ac:picMkLst>
            <pc:docMk/>
            <pc:sldMk cId="2017873696" sldId="286"/>
            <ac:picMk id="12" creationId="{A4A3D9D1-F447-937C-E842-38FA4258BB45}"/>
          </ac:picMkLst>
        </pc:picChg>
        <pc:picChg chg="add mod">
          <ac:chgData name="Nikolai Tennant" userId="8f3d9214055fe5d2" providerId="LiveId" clId="{0D81B8C9-5E33-4A25-84D5-F80A0083C8F5}" dt="2024-01-23T22:53:03.680" v="238" actId="1076"/>
          <ac:picMkLst>
            <pc:docMk/>
            <pc:sldMk cId="2017873696" sldId="286"/>
            <ac:picMk id="14" creationId="{F0FB7469-8150-3B3A-020C-3BB3FDD159C2}"/>
          </ac:picMkLst>
        </pc:picChg>
        <pc:picChg chg="add del mod">
          <ac:chgData name="Nikolai Tennant" userId="8f3d9214055fe5d2" providerId="LiveId" clId="{0D81B8C9-5E33-4A25-84D5-F80A0083C8F5}" dt="2024-01-23T22:34:16.183" v="174" actId="478"/>
          <ac:picMkLst>
            <pc:docMk/>
            <pc:sldMk cId="2017873696" sldId="286"/>
            <ac:picMk id="16" creationId="{883B88E6-E822-D061-2CD0-4C5E0F92576F}"/>
          </ac:picMkLst>
        </pc:picChg>
        <pc:picChg chg="add del">
          <ac:chgData name="Nikolai Tennant" userId="8f3d9214055fe5d2" providerId="LiveId" clId="{0D81B8C9-5E33-4A25-84D5-F80A0083C8F5}" dt="2024-01-23T22:39:10.221" v="195" actId="478"/>
          <ac:picMkLst>
            <pc:docMk/>
            <pc:sldMk cId="2017873696" sldId="286"/>
            <ac:picMk id="18" creationId="{0FC1F85E-47AB-8F85-9F59-DD545FA78E27}"/>
          </ac:picMkLst>
        </pc:picChg>
      </pc:sldChg>
      <pc:sldChg chg="addSp delSp modSp add mod ord">
        <pc:chgData name="Nikolai Tennant" userId="8f3d9214055fe5d2" providerId="LiveId" clId="{0D81B8C9-5E33-4A25-84D5-F80A0083C8F5}" dt="2024-01-23T22:52:31" v="232" actId="478"/>
        <pc:sldMkLst>
          <pc:docMk/>
          <pc:sldMk cId="1559554411" sldId="287"/>
        </pc:sldMkLst>
        <pc:spChg chg="mod">
          <ac:chgData name="Nikolai Tennant" userId="8f3d9214055fe5d2" providerId="LiveId" clId="{0D81B8C9-5E33-4A25-84D5-F80A0083C8F5}" dt="2024-01-23T22:10:51.472" v="154"/>
          <ac:spMkLst>
            <pc:docMk/>
            <pc:sldMk cId="1559554411" sldId="287"/>
            <ac:spMk id="5" creationId="{00000000-0000-0000-0000-000000000000}"/>
          </ac:spMkLst>
        </pc:spChg>
        <pc:spChg chg="mod">
          <ac:chgData name="Nikolai Tennant" userId="8f3d9214055fe5d2" providerId="LiveId" clId="{0D81B8C9-5E33-4A25-84D5-F80A0083C8F5}" dt="2024-01-23T22:44:24.709" v="227" actId="1076"/>
          <ac:spMkLst>
            <pc:docMk/>
            <pc:sldMk cId="1559554411" sldId="287"/>
            <ac:spMk id="9" creationId="{1B99E66C-807A-0A26-BB1A-8BACEB0EED19}"/>
          </ac:spMkLst>
        </pc:spChg>
        <pc:spChg chg="mod">
          <ac:chgData name="Nikolai Tennant" userId="8f3d9214055fe5d2" providerId="LiveId" clId="{0D81B8C9-5E33-4A25-84D5-F80A0083C8F5}" dt="2024-01-23T22:04:29.650" v="132" actId="20577"/>
          <ac:spMkLst>
            <pc:docMk/>
            <pc:sldMk cId="1559554411" sldId="287"/>
            <ac:spMk id="10" creationId="{669F4FBC-B1BA-38D2-C82F-E04394F0E3CF}"/>
          </ac:spMkLst>
        </pc:spChg>
        <pc:spChg chg="mod">
          <ac:chgData name="Nikolai Tennant" userId="8f3d9214055fe5d2" providerId="LiveId" clId="{0D81B8C9-5E33-4A25-84D5-F80A0083C8F5}" dt="2024-01-23T22:43:53.891" v="217" actId="14100"/>
          <ac:spMkLst>
            <pc:docMk/>
            <pc:sldMk cId="1559554411" sldId="287"/>
            <ac:spMk id="13" creationId="{45390D7C-6902-745E-E28E-313200F9AD33}"/>
          </ac:spMkLst>
        </pc:spChg>
        <pc:spChg chg="mod">
          <ac:chgData name="Nikolai Tennant" userId="8f3d9214055fe5d2" providerId="LiveId" clId="{0D81B8C9-5E33-4A25-84D5-F80A0083C8F5}" dt="2024-01-23T22:35:06.818" v="186" actId="1076"/>
          <ac:spMkLst>
            <pc:docMk/>
            <pc:sldMk cId="1559554411" sldId="287"/>
            <ac:spMk id="15" creationId="{55FD153C-71E5-0DD6-B3F6-76BD65E60707}"/>
          </ac:spMkLst>
        </pc:spChg>
        <pc:grpChg chg="mod">
          <ac:chgData name="Nikolai Tennant" userId="8f3d9214055fe5d2" providerId="LiveId" clId="{0D81B8C9-5E33-4A25-84D5-F80A0083C8F5}" dt="2024-01-23T22:44:00.730" v="220" actId="1076"/>
          <ac:grpSpMkLst>
            <pc:docMk/>
            <pc:sldMk cId="1559554411" sldId="287"/>
            <ac:grpSpMk id="3" creationId="{00000000-0000-0000-0000-000000000000}"/>
          </ac:grpSpMkLst>
        </pc:grpChg>
        <pc:picChg chg="del">
          <ac:chgData name="Nikolai Tennant" userId="8f3d9214055fe5d2" providerId="LiveId" clId="{0D81B8C9-5E33-4A25-84D5-F80A0083C8F5}" dt="2024-01-23T22:03:09.146" v="103" actId="478"/>
          <ac:picMkLst>
            <pc:docMk/>
            <pc:sldMk cId="1559554411" sldId="287"/>
            <ac:picMk id="7" creationId="{EFA7E38B-AE86-20A5-58CB-E892BA7E339D}"/>
          </ac:picMkLst>
        </pc:picChg>
        <pc:picChg chg="add mod">
          <ac:chgData name="Nikolai Tennant" userId="8f3d9214055fe5d2" providerId="LiveId" clId="{0D81B8C9-5E33-4A25-84D5-F80A0083C8F5}" dt="2024-01-23T22:44:14.246" v="225" actId="1076"/>
          <ac:picMkLst>
            <pc:docMk/>
            <pc:sldMk cId="1559554411" sldId="287"/>
            <ac:picMk id="8" creationId="{CF3C0A2F-81CF-0367-D484-8D6C642BD05C}"/>
          </ac:picMkLst>
        </pc:picChg>
        <pc:picChg chg="add mod">
          <ac:chgData name="Nikolai Tennant" userId="8f3d9214055fe5d2" providerId="LiveId" clId="{0D81B8C9-5E33-4A25-84D5-F80A0083C8F5}" dt="2024-01-23T22:44:06.109" v="221" actId="1076"/>
          <ac:picMkLst>
            <pc:docMk/>
            <pc:sldMk cId="1559554411" sldId="287"/>
            <ac:picMk id="12" creationId="{C044F947-29D7-46E3-2D14-42B5F95FCBE4}"/>
          </ac:picMkLst>
        </pc:picChg>
        <pc:picChg chg="del">
          <ac:chgData name="Nikolai Tennant" userId="8f3d9214055fe5d2" providerId="LiveId" clId="{0D81B8C9-5E33-4A25-84D5-F80A0083C8F5}" dt="2024-01-23T22:03:09.822" v="104" actId="478"/>
          <ac:picMkLst>
            <pc:docMk/>
            <pc:sldMk cId="1559554411" sldId="287"/>
            <ac:picMk id="16" creationId="{883B88E6-E822-D061-2CD0-4C5E0F92576F}"/>
          </ac:picMkLst>
        </pc:picChg>
        <pc:picChg chg="add mod">
          <ac:chgData name="Nikolai Tennant" userId="8f3d9214055fe5d2" providerId="LiveId" clId="{0D81B8C9-5E33-4A25-84D5-F80A0083C8F5}" dt="2024-01-23T22:44:12.768" v="224" actId="1076"/>
          <ac:picMkLst>
            <pc:docMk/>
            <pc:sldMk cId="1559554411" sldId="287"/>
            <ac:picMk id="17" creationId="{4E0108F7-8144-21BC-5208-DC2B2106EC95}"/>
          </ac:picMkLst>
        </pc:picChg>
        <pc:picChg chg="del">
          <ac:chgData name="Nikolai Tennant" userId="8f3d9214055fe5d2" providerId="LiveId" clId="{0D81B8C9-5E33-4A25-84D5-F80A0083C8F5}" dt="2024-01-23T22:03:10.655" v="105" actId="478"/>
          <ac:picMkLst>
            <pc:docMk/>
            <pc:sldMk cId="1559554411" sldId="287"/>
            <ac:picMk id="18" creationId="{0FC1F85E-47AB-8F85-9F59-DD545FA78E27}"/>
          </ac:picMkLst>
        </pc:picChg>
        <pc:picChg chg="add del mod">
          <ac:chgData name="Nikolai Tennant" userId="8f3d9214055fe5d2" providerId="LiveId" clId="{0D81B8C9-5E33-4A25-84D5-F80A0083C8F5}" dt="2024-01-23T22:52:31" v="232" actId="478"/>
          <ac:picMkLst>
            <pc:docMk/>
            <pc:sldMk cId="1559554411" sldId="287"/>
            <ac:picMk id="20" creationId="{131651DE-4543-E3C4-C306-B88AB603F684}"/>
          </ac:picMkLst>
        </pc:picChg>
      </pc:sldChg>
      <pc:sldChg chg="new del">
        <pc:chgData name="Nikolai Tennant" userId="8f3d9214055fe5d2" providerId="LiveId" clId="{0D81B8C9-5E33-4A25-84D5-F80A0083C8F5}" dt="2024-01-26T22:09:03.017" v="252" actId="47"/>
        <pc:sldMkLst>
          <pc:docMk/>
          <pc:sldMk cId="2316705175" sldId="288"/>
        </pc:sldMkLst>
      </pc:sldChg>
      <pc:sldChg chg="new del">
        <pc:chgData name="Nikolai Tennant" userId="8f3d9214055fe5d2" providerId="LiveId" clId="{0D81B8C9-5E33-4A25-84D5-F80A0083C8F5}" dt="2024-01-26T22:09:04.151" v="253" actId="47"/>
        <pc:sldMkLst>
          <pc:docMk/>
          <pc:sldMk cId="2925239096" sldId="289"/>
        </pc:sldMkLst>
      </pc:sldChg>
      <pc:sldChg chg="new del">
        <pc:chgData name="Nikolai Tennant" userId="8f3d9214055fe5d2" providerId="LiveId" clId="{0D81B8C9-5E33-4A25-84D5-F80A0083C8F5}" dt="2024-01-26T22:09:02.485" v="251" actId="47"/>
        <pc:sldMkLst>
          <pc:docMk/>
          <pc:sldMk cId="334936973" sldId="290"/>
        </pc:sldMkLst>
      </pc:sldChg>
      <pc:sldChg chg="new del">
        <pc:chgData name="Nikolai Tennant" userId="8f3d9214055fe5d2" providerId="LiveId" clId="{0D81B8C9-5E33-4A25-84D5-F80A0083C8F5}" dt="2024-01-26T22:09:01.879" v="250" actId="47"/>
        <pc:sldMkLst>
          <pc:docMk/>
          <pc:sldMk cId="3598028978" sldId="291"/>
        </pc:sldMkLst>
      </pc:sldChg>
      <pc:sldChg chg="add del">
        <pc:chgData name="Nikolai Tennant" userId="8f3d9214055fe5d2" providerId="LiveId" clId="{0D81B8C9-5E33-4A25-84D5-F80A0083C8F5}" dt="2024-01-26T22:09:10.731" v="256" actId="47"/>
        <pc:sldMkLst>
          <pc:docMk/>
          <pc:sldMk cId="3855400777" sldId="292"/>
        </pc:sldMkLst>
      </pc:sldChg>
      <pc:sldChg chg="add del">
        <pc:chgData name="Nikolai Tennant" userId="8f3d9214055fe5d2" providerId="LiveId" clId="{0D81B8C9-5E33-4A25-84D5-F80A0083C8F5}" dt="2024-01-26T22:09:13.048" v="258" actId="47"/>
        <pc:sldMkLst>
          <pc:docMk/>
          <pc:sldMk cId="2582622559" sldId="293"/>
        </pc:sldMkLst>
      </pc:sldChg>
      <pc:sldChg chg="add del">
        <pc:chgData name="Nikolai Tennant" userId="8f3d9214055fe5d2" providerId="LiveId" clId="{0D81B8C9-5E33-4A25-84D5-F80A0083C8F5}" dt="2024-01-26T22:09:11.541" v="257" actId="47"/>
        <pc:sldMkLst>
          <pc:docMk/>
          <pc:sldMk cId="3214112548" sldId="294"/>
        </pc:sldMkLst>
      </pc:sldChg>
      <pc:sldChg chg="delSp modSp add del mod ord">
        <pc:chgData name="Nikolai Tennant" userId="8f3d9214055fe5d2" providerId="LiveId" clId="{0D81B8C9-5E33-4A25-84D5-F80A0083C8F5}" dt="2024-01-27T00:17:45.479" v="511" actId="47"/>
        <pc:sldMkLst>
          <pc:docMk/>
          <pc:sldMk cId="3638854482" sldId="295"/>
        </pc:sldMkLst>
        <pc:spChg chg="del mod">
          <ac:chgData name="Nikolai Tennant" userId="8f3d9214055fe5d2" providerId="LiveId" clId="{0D81B8C9-5E33-4A25-84D5-F80A0083C8F5}" dt="2024-01-26T22:10:02.125" v="296" actId="478"/>
          <ac:spMkLst>
            <pc:docMk/>
            <pc:sldMk cId="3638854482" sldId="295"/>
            <ac:spMk id="9" creationId="{1B99E66C-807A-0A26-BB1A-8BACEB0EED19}"/>
          </ac:spMkLst>
        </pc:spChg>
        <pc:spChg chg="del mod">
          <ac:chgData name="Nikolai Tennant" userId="8f3d9214055fe5d2" providerId="LiveId" clId="{0D81B8C9-5E33-4A25-84D5-F80A0083C8F5}" dt="2024-01-26T22:10:03.430" v="297" actId="478"/>
          <ac:spMkLst>
            <pc:docMk/>
            <pc:sldMk cId="3638854482" sldId="295"/>
            <ac:spMk id="10" creationId="{669F4FBC-B1BA-38D2-C82F-E04394F0E3CF}"/>
          </ac:spMkLst>
        </pc:spChg>
        <pc:spChg chg="mod">
          <ac:chgData name="Nikolai Tennant" userId="8f3d9214055fe5d2" providerId="LiveId" clId="{0D81B8C9-5E33-4A25-84D5-F80A0083C8F5}" dt="2024-01-26T22:10:17.082" v="312" actId="20577"/>
          <ac:spMkLst>
            <pc:docMk/>
            <pc:sldMk cId="3638854482" sldId="295"/>
            <ac:spMk id="13" creationId="{45390D7C-6902-745E-E28E-313200F9AD33}"/>
          </ac:spMkLst>
        </pc:spChg>
        <pc:spChg chg="mod">
          <ac:chgData name="Nikolai Tennant" userId="8f3d9214055fe5d2" providerId="LiveId" clId="{0D81B8C9-5E33-4A25-84D5-F80A0083C8F5}" dt="2024-01-26T22:21:35.446" v="501" actId="1076"/>
          <ac:spMkLst>
            <pc:docMk/>
            <pc:sldMk cId="3638854482" sldId="295"/>
            <ac:spMk id="15" creationId="{55FD153C-71E5-0DD6-B3F6-76BD65E60707}"/>
          </ac:spMkLst>
        </pc:spChg>
        <pc:picChg chg="del">
          <ac:chgData name="Nikolai Tennant" userId="8f3d9214055fe5d2" providerId="LiveId" clId="{0D81B8C9-5E33-4A25-84D5-F80A0083C8F5}" dt="2024-01-26T22:09:58.060" v="294" actId="478"/>
          <ac:picMkLst>
            <pc:docMk/>
            <pc:sldMk cId="3638854482" sldId="295"/>
            <ac:picMk id="8" creationId="{4B0B842D-9953-1F55-28CF-E3B609FEC2D5}"/>
          </ac:picMkLst>
        </pc:picChg>
        <pc:picChg chg="del">
          <ac:chgData name="Nikolai Tennant" userId="8f3d9214055fe5d2" providerId="LiveId" clId="{0D81B8C9-5E33-4A25-84D5-F80A0083C8F5}" dt="2024-01-26T22:09:58.592" v="295" actId="478"/>
          <ac:picMkLst>
            <pc:docMk/>
            <pc:sldMk cId="3638854482" sldId="295"/>
            <ac:picMk id="12" creationId="{A4A3D9D1-F447-937C-E842-38FA4258BB45}"/>
          </ac:picMkLst>
        </pc:picChg>
        <pc:picChg chg="del">
          <ac:chgData name="Nikolai Tennant" userId="8f3d9214055fe5d2" providerId="LiveId" clId="{0D81B8C9-5E33-4A25-84D5-F80A0083C8F5}" dt="2024-01-26T22:09:57.610" v="293" actId="478"/>
          <ac:picMkLst>
            <pc:docMk/>
            <pc:sldMk cId="3638854482" sldId="295"/>
            <ac:picMk id="14" creationId="{F0FB7469-8150-3B3A-020C-3BB3FDD159C2}"/>
          </ac:picMkLst>
        </pc:picChg>
      </pc:sldChg>
      <pc:sldChg chg="delSp modSp add del mod">
        <pc:chgData name="Nikolai Tennant" userId="8f3d9214055fe5d2" providerId="LiveId" clId="{0D81B8C9-5E33-4A25-84D5-F80A0083C8F5}" dt="2024-01-27T00:17:46.068" v="512" actId="47"/>
        <pc:sldMkLst>
          <pc:docMk/>
          <pc:sldMk cId="3049326848" sldId="296"/>
        </pc:sldMkLst>
        <pc:spChg chg="mod">
          <ac:chgData name="Nikolai Tennant" userId="8f3d9214055fe5d2" providerId="LiveId" clId="{0D81B8C9-5E33-4A25-84D5-F80A0083C8F5}" dt="2024-01-26T22:17:23.972" v="439" actId="20577"/>
          <ac:spMkLst>
            <pc:docMk/>
            <pc:sldMk cId="3049326848" sldId="296"/>
            <ac:spMk id="9" creationId="{1B99E66C-807A-0A26-BB1A-8BACEB0EED19}"/>
          </ac:spMkLst>
        </pc:spChg>
        <pc:spChg chg="mod">
          <ac:chgData name="Nikolai Tennant" userId="8f3d9214055fe5d2" providerId="LiveId" clId="{0D81B8C9-5E33-4A25-84D5-F80A0083C8F5}" dt="2024-01-26T22:17:32.304" v="447" actId="20577"/>
          <ac:spMkLst>
            <pc:docMk/>
            <pc:sldMk cId="3049326848" sldId="296"/>
            <ac:spMk id="10" creationId="{669F4FBC-B1BA-38D2-C82F-E04394F0E3CF}"/>
          </ac:spMkLst>
        </pc:spChg>
        <pc:spChg chg="mod">
          <ac:chgData name="Nikolai Tennant" userId="8f3d9214055fe5d2" providerId="LiveId" clId="{0D81B8C9-5E33-4A25-84D5-F80A0083C8F5}" dt="2024-01-26T22:17:26.979" v="442" actId="20577"/>
          <ac:spMkLst>
            <pc:docMk/>
            <pc:sldMk cId="3049326848" sldId="296"/>
            <ac:spMk id="13" creationId="{45390D7C-6902-745E-E28E-313200F9AD33}"/>
          </ac:spMkLst>
        </pc:spChg>
        <pc:spChg chg="mod">
          <ac:chgData name="Nikolai Tennant" userId="8f3d9214055fe5d2" providerId="LiveId" clId="{0D81B8C9-5E33-4A25-84D5-F80A0083C8F5}" dt="2024-01-26T22:22:01.787" v="510" actId="1076"/>
          <ac:spMkLst>
            <pc:docMk/>
            <pc:sldMk cId="3049326848" sldId="296"/>
            <ac:spMk id="15" creationId="{55FD153C-71E5-0DD6-B3F6-76BD65E60707}"/>
          </ac:spMkLst>
        </pc:spChg>
        <pc:grpChg chg="mod">
          <ac:chgData name="Nikolai Tennant" userId="8f3d9214055fe5d2" providerId="LiveId" clId="{0D81B8C9-5E33-4A25-84D5-F80A0083C8F5}" dt="2024-01-26T22:21:38.231" v="503" actId="1076"/>
          <ac:grpSpMkLst>
            <pc:docMk/>
            <pc:sldMk cId="3049326848" sldId="296"/>
            <ac:grpSpMk id="3" creationId="{00000000-0000-0000-0000-000000000000}"/>
          </ac:grpSpMkLst>
        </pc:grpChg>
        <pc:picChg chg="del">
          <ac:chgData name="Nikolai Tennant" userId="8f3d9214055fe5d2" providerId="LiveId" clId="{0D81B8C9-5E33-4A25-84D5-F80A0083C8F5}" dt="2024-01-26T22:14:46.161" v="435" actId="478"/>
          <ac:picMkLst>
            <pc:docMk/>
            <pc:sldMk cId="3049326848" sldId="296"/>
            <ac:picMk id="8" creationId="{4B0B842D-9953-1F55-28CF-E3B609FEC2D5}"/>
          </ac:picMkLst>
        </pc:picChg>
        <pc:picChg chg="del">
          <ac:chgData name="Nikolai Tennant" userId="8f3d9214055fe5d2" providerId="LiveId" clId="{0D81B8C9-5E33-4A25-84D5-F80A0083C8F5}" dt="2024-01-26T22:14:46.836" v="436" actId="478"/>
          <ac:picMkLst>
            <pc:docMk/>
            <pc:sldMk cId="3049326848" sldId="296"/>
            <ac:picMk id="12" creationId="{A4A3D9D1-F447-937C-E842-38FA4258BB45}"/>
          </ac:picMkLst>
        </pc:picChg>
        <pc:picChg chg="del">
          <ac:chgData name="Nikolai Tennant" userId="8f3d9214055fe5d2" providerId="LiveId" clId="{0D81B8C9-5E33-4A25-84D5-F80A0083C8F5}" dt="2024-01-26T22:14:45.720" v="434" actId="478"/>
          <ac:picMkLst>
            <pc:docMk/>
            <pc:sldMk cId="3049326848" sldId="296"/>
            <ac:picMk id="14" creationId="{F0FB7469-8150-3B3A-020C-3BB3FDD159C2}"/>
          </ac:picMkLst>
        </pc:picChg>
      </pc:sldChg>
      <pc:sldChg chg="delSp modSp add del mod">
        <pc:chgData name="Nikolai Tennant" userId="8f3d9214055fe5d2" providerId="LiveId" clId="{0D81B8C9-5E33-4A25-84D5-F80A0083C8F5}" dt="2024-01-27T00:17:46.961" v="513" actId="47"/>
        <pc:sldMkLst>
          <pc:docMk/>
          <pc:sldMk cId="3291901738" sldId="297"/>
        </pc:sldMkLst>
        <pc:spChg chg="mod">
          <ac:chgData name="Nikolai Tennant" userId="8f3d9214055fe5d2" providerId="LiveId" clId="{0D81B8C9-5E33-4A25-84D5-F80A0083C8F5}" dt="2024-01-26T22:17:36.175" v="450" actId="20577"/>
          <ac:spMkLst>
            <pc:docMk/>
            <pc:sldMk cId="3291901738" sldId="297"/>
            <ac:spMk id="9" creationId="{1B99E66C-807A-0A26-BB1A-8BACEB0EED19}"/>
          </ac:spMkLst>
        </pc:spChg>
        <pc:spChg chg="mod">
          <ac:chgData name="Nikolai Tennant" userId="8f3d9214055fe5d2" providerId="LiveId" clId="{0D81B8C9-5E33-4A25-84D5-F80A0083C8F5}" dt="2024-01-26T22:17:41.935" v="456" actId="20577"/>
          <ac:spMkLst>
            <pc:docMk/>
            <pc:sldMk cId="3291901738" sldId="297"/>
            <ac:spMk id="10" creationId="{669F4FBC-B1BA-38D2-C82F-E04394F0E3CF}"/>
          </ac:spMkLst>
        </pc:spChg>
        <pc:spChg chg="mod">
          <ac:chgData name="Nikolai Tennant" userId="8f3d9214055fe5d2" providerId="LiveId" clId="{0D81B8C9-5E33-4A25-84D5-F80A0083C8F5}" dt="2024-01-26T22:17:38.980" v="453" actId="20577"/>
          <ac:spMkLst>
            <pc:docMk/>
            <pc:sldMk cId="3291901738" sldId="297"/>
            <ac:spMk id="13" creationId="{45390D7C-6902-745E-E28E-313200F9AD33}"/>
          </ac:spMkLst>
        </pc:spChg>
        <pc:spChg chg="mod">
          <ac:chgData name="Nikolai Tennant" userId="8f3d9214055fe5d2" providerId="LiveId" clId="{0D81B8C9-5E33-4A25-84D5-F80A0083C8F5}" dt="2024-01-26T22:21:45.796" v="505" actId="1076"/>
          <ac:spMkLst>
            <pc:docMk/>
            <pc:sldMk cId="3291901738" sldId="297"/>
            <ac:spMk id="15" creationId="{55FD153C-71E5-0DD6-B3F6-76BD65E60707}"/>
          </ac:spMkLst>
        </pc:spChg>
        <pc:picChg chg="del">
          <ac:chgData name="Nikolai Tennant" userId="8f3d9214055fe5d2" providerId="LiveId" clId="{0D81B8C9-5E33-4A25-84D5-F80A0083C8F5}" dt="2024-01-26T22:14:43.138" v="432" actId="478"/>
          <ac:picMkLst>
            <pc:docMk/>
            <pc:sldMk cId="3291901738" sldId="297"/>
            <ac:picMk id="8" creationId="{4B0B842D-9953-1F55-28CF-E3B609FEC2D5}"/>
          </ac:picMkLst>
        </pc:picChg>
        <pc:picChg chg="del">
          <ac:chgData name="Nikolai Tennant" userId="8f3d9214055fe5d2" providerId="LiveId" clId="{0D81B8C9-5E33-4A25-84D5-F80A0083C8F5}" dt="2024-01-26T22:14:43.566" v="433" actId="478"/>
          <ac:picMkLst>
            <pc:docMk/>
            <pc:sldMk cId="3291901738" sldId="297"/>
            <ac:picMk id="12" creationId="{A4A3D9D1-F447-937C-E842-38FA4258BB45}"/>
          </ac:picMkLst>
        </pc:picChg>
        <pc:picChg chg="del">
          <ac:chgData name="Nikolai Tennant" userId="8f3d9214055fe5d2" providerId="LiveId" clId="{0D81B8C9-5E33-4A25-84D5-F80A0083C8F5}" dt="2024-01-26T22:14:42.741" v="431" actId="478"/>
          <ac:picMkLst>
            <pc:docMk/>
            <pc:sldMk cId="3291901738" sldId="297"/>
            <ac:picMk id="14" creationId="{F0FB7469-8150-3B3A-020C-3BB3FDD159C2}"/>
          </ac:picMkLst>
        </pc:picChg>
      </pc:sldChg>
      <pc:sldChg chg="delSp modSp add del mod">
        <pc:chgData name="Nikolai Tennant" userId="8f3d9214055fe5d2" providerId="LiveId" clId="{0D81B8C9-5E33-4A25-84D5-F80A0083C8F5}" dt="2024-01-27T00:17:47.576" v="514" actId="47"/>
        <pc:sldMkLst>
          <pc:docMk/>
          <pc:sldMk cId="4209808533" sldId="298"/>
        </pc:sldMkLst>
        <pc:spChg chg="mod">
          <ac:chgData name="Nikolai Tennant" userId="8f3d9214055fe5d2" providerId="LiveId" clId="{0D81B8C9-5E33-4A25-84D5-F80A0083C8F5}" dt="2024-01-26T22:17:46.562" v="459" actId="20577"/>
          <ac:spMkLst>
            <pc:docMk/>
            <pc:sldMk cId="4209808533" sldId="298"/>
            <ac:spMk id="9" creationId="{1B99E66C-807A-0A26-BB1A-8BACEB0EED19}"/>
          </ac:spMkLst>
        </pc:spChg>
        <pc:spChg chg="mod">
          <ac:chgData name="Nikolai Tennant" userId="8f3d9214055fe5d2" providerId="LiveId" clId="{0D81B8C9-5E33-4A25-84D5-F80A0083C8F5}" dt="2024-01-26T22:17:52.308" v="465" actId="20577"/>
          <ac:spMkLst>
            <pc:docMk/>
            <pc:sldMk cId="4209808533" sldId="298"/>
            <ac:spMk id="10" creationId="{669F4FBC-B1BA-38D2-C82F-E04394F0E3CF}"/>
          </ac:spMkLst>
        </pc:spChg>
        <pc:spChg chg="mod">
          <ac:chgData name="Nikolai Tennant" userId="8f3d9214055fe5d2" providerId="LiveId" clId="{0D81B8C9-5E33-4A25-84D5-F80A0083C8F5}" dt="2024-01-26T22:17:49.555" v="462" actId="20577"/>
          <ac:spMkLst>
            <pc:docMk/>
            <pc:sldMk cId="4209808533" sldId="298"/>
            <ac:spMk id="13" creationId="{45390D7C-6902-745E-E28E-313200F9AD33}"/>
          </ac:spMkLst>
        </pc:spChg>
        <pc:spChg chg="mod">
          <ac:chgData name="Nikolai Tennant" userId="8f3d9214055fe5d2" providerId="LiveId" clId="{0D81B8C9-5E33-4A25-84D5-F80A0083C8F5}" dt="2024-01-26T22:21:52.937" v="508" actId="1076"/>
          <ac:spMkLst>
            <pc:docMk/>
            <pc:sldMk cId="4209808533" sldId="298"/>
            <ac:spMk id="15" creationId="{55FD153C-71E5-0DD6-B3F6-76BD65E60707}"/>
          </ac:spMkLst>
        </pc:spChg>
        <pc:grpChg chg="mod">
          <ac:chgData name="Nikolai Tennant" userId="8f3d9214055fe5d2" providerId="LiveId" clId="{0D81B8C9-5E33-4A25-84D5-F80A0083C8F5}" dt="2024-01-26T22:21:50.759" v="507" actId="1076"/>
          <ac:grpSpMkLst>
            <pc:docMk/>
            <pc:sldMk cId="4209808533" sldId="298"/>
            <ac:grpSpMk id="3" creationId="{00000000-0000-0000-0000-000000000000}"/>
          </ac:grpSpMkLst>
        </pc:grpChg>
        <pc:picChg chg="del">
          <ac:chgData name="Nikolai Tennant" userId="8f3d9214055fe5d2" providerId="LiveId" clId="{0D81B8C9-5E33-4A25-84D5-F80A0083C8F5}" dt="2024-01-26T22:14:40.896" v="428" actId="478"/>
          <ac:picMkLst>
            <pc:docMk/>
            <pc:sldMk cId="4209808533" sldId="298"/>
            <ac:picMk id="8" creationId="{4B0B842D-9953-1F55-28CF-E3B609FEC2D5}"/>
          </ac:picMkLst>
        </pc:picChg>
        <pc:picChg chg="del mod">
          <ac:chgData name="Nikolai Tennant" userId="8f3d9214055fe5d2" providerId="LiveId" clId="{0D81B8C9-5E33-4A25-84D5-F80A0083C8F5}" dt="2024-01-26T22:14:41.301" v="430" actId="478"/>
          <ac:picMkLst>
            <pc:docMk/>
            <pc:sldMk cId="4209808533" sldId="298"/>
            <ac:picMk id="12" creationId="{A4A3D9D1-F447-937C-E842-38FA4258BB45}"/>
          </ac:picMkLst>
        </pc:picChg>
        <pc:picChg chg="del">
          <ac:chgData name="Nikolai Tennant" userId="8f3d9214055fe5d2" providerId="LiveId" clId="{0D81B8C9-5E33-4A25-84D5-F80A0083C8F5}" dt="2024-01-26T22:14:40.476" v="427" actId="478"/>
          <ac:picMkLst>
            <pc:docMk/>
            <pc:sldMk cId="4209808533" sldId="298"/>
            <ac:picMk id="14" creationId="{F0FB7469-8150-3B3A-020C-3BB3FDD159C2}"/>
          </ac:picMkLst>
        </pc:picChg>
      </pc:sldChg>
      <pc:sldChg chg="delSp modSp add del mod">
        <pc:chgData name="Nikolai Tennant" userId="8f3d9214055fe5d2" providerId="LiveId" clId="{0D81B8C9-5E33-4A25-84D5-F80A0083C8F5}" dt="2024-01-27T00:17:48.236" v="515" actId="47"/>
        <pc:sldMkLst>
          <pc:docMk/>
          <pc:sldMk cId="1449840937" sldId="299"/>
        </pc:sldMkLst>
        <pc:spChg chg="mod">
          <ac:chgData name="Nikolai Tennant" userId="8f3d9214055fe5d2" providerId="LiveId" clId="{0D81B8C9-5E33-4A25-84D5-F80A0083C8F5}" dt="2024-01-26T22:17:56.050" v="468" actId="20577"/>
          <ac:spMkLst>
            <pc:docMk/>
            <pc:sldMk cId="1449840937" sldId="299"/>
            <ac:spMk id="9" creationId="{1B99E66C-807A-0A26-BB1A-8BACEB0EED19}"/>
          </ac:spMkLst>
        </pc:spChg>
        <pc:spChg chg="mod">
          <ac:chgData name="Nikolai Tennant" userId="8f3d9214055fe5d2" providerId="LiveId" clId="{0D81B8C9-5E33-4A25-84D5-F80A0083C8F5}" dt="2024-01-26T22:18:02.546" v="474" actId="20577"/>
          <ac:spMkLst>
            <pc:docMk/>
            <pc:sldMk cId="1449840937" sldId="299"/>
            <ac:spMk id="10" creationId="{669F4FBC-B1BA-38D2-C82F-E04394F0E3CF}"/>
          </ac:spMkLst>
        </pc:spChg>
        <pc:spChg chg="mod">
          <ac:chgData name="Nikolai Tennant" userId="8f3d9214055fe5d2" providerId="LiveId" clId="{0D81B8C9-5E33-4A25-84D5-F80A0083C8F5}" dt="2024-01-26T22:17:59.103" v="471" actId="20577"/>
          <ac:spMkLst>
            <pc:docMk/>
            <pc:sldMk cId="1449840937" sldId="299"/>
            <ac:spMk id="13" creationId="{45390D7C-6902-745E-E28E-313200F9AD33}"/>
          </ac:spMkLst>
        </pc:spChg>
        <pc:spChg chg="mod">
          <ac:chgData name="Nikolai Tennant" userId="8f3d9214055fe5d2" providerId="LiveId" clId="{0D81B8C9-5E33-4A25-84D5-F80A0083C8F5}" dt="2024-01-26T22:21:57.092" v="509" actId="1076"/>
          <ac:spMkLst>
            <pc:docMk/>
            <pc:sldMk cId="1449840937" sldId="299"/>
            <ac:spMk id="15" creationId="{55FD153C-71E5-0DD6-B3F6-76BD65E60707}"/>
          </ac:spMkLst>
        </pc:spChg>
        <pc:picChg chg="del">
          <ac:chgData name="Nikolai Tennant" userId="8f3d9214055fe5d2" providerId="LiveId" clId="{0D81B8C9-5E33-4A25-84D5-F80A0083C8F5}" dt="2024-01-26T22:14:38.758" v="425" actId="478"/>
          <ac:picMkLst>
            <pc:docMk/>
            <pc:sldMk cId="1449840937" sldId="299"/>
            <ac:picMk id="8" creationId="{4B0B842D-9953-1F55-28CF-E3B609FEC2D5}"/>
          </ac:picMkLst>
        </pc:picChg>
        <pc:picChg chg="del">
          <ac:chgData name="Nikolai Tennant" userId="8f3d9214055fe5d2" providerId="LiveId" clId="{0D81B8C9-5E33-4A25-84D5-F80A0083C8F5}" dt="2024-01-26T22:14:39.171" v="426" actId="478"/>
          <ac:picMkLst>
            <pc:docMk/>
            <pc:sldMk cId="1449840937" sldId="299"/>
            <ac:picMk id="12" creationId="{A4A3D9D1-F447-937C-E842-38FA4258BB45}"/>
          </ac:picMkLst>
        </pc:picChg>
        <pc:picChg chg="del">
          <ac:chgData name="Nikolai Tennant" userId="8f3d9214055fe5d2" providerId="LiveId" clId="{0D81B8C9-5E33-4A25-84D5-F80A0083C8F5}" dt="2024-01-26T22:14:38.158" v="424" actId="478"/>
          <ac:picMkLst>
            <pc:docMk/>
            <pc:sldMk cId="1449840937" sldId="299"/>
            <ac:picMk id="14" creationId="{F0FB7469-8150-3B3A-020C-3BB3FDD159C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50344-8F24-46D7-8989-46CADD5B2EE3}" type="datetimeFigureOut">
              <a:rPr lang="en-GB" smtClean="0"/>
              <a:t>27/01/2024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27111-B6A4-4263-A311-372BBAB3D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220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322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667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193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321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032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134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841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908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02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649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835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7111-B6A4-4263-A311-372BBAB3D50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025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45128" y="3035299"/>
            <a:ext cx="4196715" cy="63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 u="sng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848100"/>
            <a:ext cx="12192000" cy="3009900"/>
          </a:xfrm>
          <a:custGeom>
            <a:avLst/>
            <a:gdLst/>
            <a:ahLst/>
            <a:cxnLst/>
            <a:rect l="l" t="t" r="r" b="b"/>
            <a:pathLst>
              <a:path w="12192000" h="3009900">
                <a:moveTo>
                  <a:pt x="0" y="3009899"/>
                </a:moveTo>
                <a:lnTo>
                  <a:pt x="12192000" y="3009899"/>
                </a:lnTo>
                <a:lnTo>
                  <a:pt x="12192000" y="0"/>
                </a:lnTo>
                <a:lnTo>
                  <a:pt x="0" y="0"/>
                </a:lnTo>
                <a:lnTo>
                  <a:pt x="0" y="300989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3848100"/>
          </a:xfrm>
          <a:custGeom>
            <a:avLst/>
            <a:gdLst/>
            <a:ahLst/>
            <a:cxnLst/>
            <a:rect l="l" t="t" r="r" b="b"/>
            <a:pathLst>
              <a:path w="12192000" h="3848100">
                <a:moveTo>
                  <a:pt x="12192000" y="0"/>
                </a:moveTo>
                <a:lnTo>
                  <a:pt x="0" y="0"/>
                </a:lnTo>
                <a:lnTo>
                  <a:pt x="0" y="3848100"/>
                </a:lnTo>
                <a:lnTo>
                  <a:pt x="12192000" y="38481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 u="sng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 u="sng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9879" y="0"/>
            <a:ext cx="6816852" cy="6857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 u="sng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3100" y="453390"/>
            <a:ext cx="10845800" cy="1198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 u="sng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81750" y="2037790"/>
            <a:ext cx="5036820" cy="3795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inghlab/IISAGE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52225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5150" y="0"/>
              <a:ext cx="5276850" cy="685799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817617" y="3952240"/>
            <a:ext cx="479806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-10">
                <a:latin typeface="Calibri"/>
                <a:cs typeface="Calibri"/>
              </a:rPr>
              <a:t>Unravelling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 spc="-30">
                <a:latin typeface="Calibri"/>
                <a:cs typeface="Calibri"/>
              </a:rPr>
              <a:t>Sex-</a:t>
            </a:r>
            <a:r>
              <a:rPr sz="2400">
                <a:latin typeface="Calibri"/>
                <a:cs typeface="Calibri"/>
              </a:rPr>
              <a:t>Specific</a:t>
            </a:r>
            <a:r>
              <a:rPr sz="2400" spc="-3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Aging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on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Flies: </a:t>
            </a:r>
            <a:r>
              <a:rPr sz="2400">
                <a:latin typeface="Calibri"/>
                <a:cs typeface="Calibri"/>
              </a:rPr>
              <a:t>A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Deep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Learning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Approach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6855" y="4852670"/>
            <a:ext cx="2598420" cy="50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>
                <a:latin typeface="Calibri"/>
                <a:cs typeface="Calibri"/>
              </a:rPr>
              <a:t>Presented</a:t>
            </a:r>
            <a:r>
              <a:rPr sz="1050" spc="-5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by </a:t>
            </a:r>
            <a:r>
              <a:rPr sz="1050" b="1">
                <a:latin typeface="Calibri"/>
                <a:cs typeface="Calibri"/>
              </a:rPr>
              <a:t>Nikolai</a:t>
            </a:r>
            <a:r>
              <a:rPr sz="1050" b="1" spc="-5">
                <a:latin typeface="Calibri"/>
                <a:cs typeface="Calibri"/>
              </a:rPr>
              <a:t> </a:t>
            </a:r>
            <a:r>
              <a:rPr sz="1050" b="1" spc="-10">
                <a:latin typeface="Calibri"/>
                <a:cs typeface="Calibri"/>
              </a:rPr>
              <a:t>Tennant</a:t>
            </a:r>
            <a:r>
              <a:rPr sz="1050" spc="-10">
                <a:latin typeface="Calibri"/>
                <a:cs typeface="Calibri"/>
              </a:rPr>
              <a:t>,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50">
                <a:latin typeface="Calibri"/>
                <a:cs typeface="Calibri"/>
              </a:rPr>
              <a:t>Researcher</a:t>
            </a:r>
            <a:r>
              <a:rPr sz="1050" spc="-1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at</a:t>
            </a:r>
            <a:r>
              <a:rPr sz="1050" spc="-35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Ritambhara</a:t>
            </a:r>
            <a:r>
              <a:rPr sz="1050" spc="-4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Singh's</a:t>
            </a:r>
            <a:r>
              <a:rPr sz="1050" spc="-10">
                <a:latin typeface="Calibri"/>
                <a:cs typeface="Calibri"/>
              </a:rPr>
              <a:t> </a:t>
            </a:r>
            <a:r>
              <a:rPr sz="1050" spc="-25">
                <a:latin typeface="Calibri"/>
                <a:cs typeface="Calibri"/>
              </a:rPr>
              <a:t>Lab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50">
                <a:latin typeface="Calibri"/>
                <a:cs typeface="Calibri"/>
              </a:rPr>
              <a:t>Brown</a:t>
            </a:r>
            <a:r>
              <a:rPr sz="1050" spc="-2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University</a:t>
            </a:r>
            <a:r>
              <a:rPr sz="1050" spc="-25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&amp;</a:t>
            </a:r>
            <a:r>
              <a:rPr sz="1050" spc="-15">
                <a:latin typeface="Calibri"/>
                <a:cs typeface="Calibri"/>
              </a:rPr>
              <a:t> </a:t>
            </a:r>
            <a:r>
              <a:rPr sz="1050" spc="-10">
                <a:latin typeface="Calibri"/>
                <a:cs typeface="Calibri"/>
              </a:rPr>
              <a:t>IISAGE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14300"/>
            <a:ext cx="6753225" cy="6588759"/>
            <a:chOff x="0" y="114300"/>
            <a:chExt cx="6753225" cy="6588759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0406"/>
              <a:ext cx="6502145" cy="65021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14300"/>
              <a:ext cx="1426463" cy="29024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3945" y="1330452"/>
              <a:ext cx="1088898" cy="20985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284088"/>
            <a:ext cx="25984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u="none">
                <a:solidFill>
                  <a:srgbClr val="44536A"/>
                </a:solidFill>
              </a:rPr>
              <a:t>Figure</a:t>
            </a:r>
            <a:r>
              <a:rPr lang="en-GB" sz="1800" u="none">
                <a:solidFill>
                  <a:srgbClr val="44536A"/>
                </a:solidFill>
              </a:rPr>
              <a:t> 10</a:t>
            </a:r>
            <a:r>
              <a:rPr sz="1800" u="none" spc="-45">
                <a:solidFill>
                  <a:srgbClr val="44536A"/>
                </a:solidFill>
              </a:rPr>
              <a:t> </a:t>
            </a:r>
            <a:r>
              <a:rPr sz="1800" u="none">
                <a:solidFill>
                  <a:srgbClr val="44536A"/>
                </a:solidFill>
              </a:rPr>
              <a:t>:</a:t>
            </a:r>
            <a:r>
              <a:rPr sz="1800" u="none" spc="-40">
                <a:solidFill>
                  <a:srgbClr val="44536A"/>
                </a:solidFill>
              </a:rPr>
              <a:t> </a:t>
            </a:r>
            <a:r>
              <a:rPr sz="1800" u="none" spc="-10">
                <a:solidFill>
                  <a:srgbClr val="44536A"/>
                </a:solidFill>
              </a:rPr>
              <a:t>Config Dictionary</a:t>
            </a:r>
            <a:endParaRPr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63BC6-3BF6-1D1A-DA03-220CA1B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0"/>
            <a:ext cx="591014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199894"/>
            <a:ext cx="12192000" cy="4638675"/>
            <a:chOff x="0" y="2199894"/>
            <a:chExt cx="12192000" cy="4638675"/>
          </a:xfrm>
        </p:grpSpPr>
        <p:sp>
          <p:nvSpPr>
            <p:cNvPr id="3" name="object 3"/>
            <p:cNvSpPr/>
            <p:nvPr/>
          </p:nvSpPr>
          <p:spPr>
            <a:xfrm>
              <a:off x="0" y="4525517"/>
              <a:ext cx="12192000" cy="2312670"/>
            </a:xfrm>
            <a:custGeom>
              <a:avLst/>
              <a:gdLst/>
              <a:ahLst/>
              <a:cxnLst/>
              <a:rect l="l" t="t" r="r" b="b"/>
              <a:pathLst>
                <a:path w="12192000" h="2312670">
                  <a:moveTo>
                    <a:pt x="0" y="2312668"/>
                  </a:moveTo>
                  <a:lnTo>
                    <a:pt x="12192000" y="231266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12668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199894"/>
              <a:ext cx="12192000" cy="2326005"/>
            </a:xfrm>
            <a:custGeom>
              <a:avLst/>
              <a:gdLst/>
              <a:ahLst/>
              <a:cxnLst/>
              <a:rect l="l" t="t" r="r" b="b"/>
              <a:pathLst>
                <a:path w="12192000" h="2326004">
                  <a:moveTo>
                    <a:pt x="12192000" y="0"/>
                  </a:moveTo>
                  <a:lnTo>
                    <a:pt x="0" y="0"/>
                  </a:lnTo>
                  <a:lnTo>
                    <a:pt x="0" y="2325623"/>
                  </a:lnTo>
                  <a:lnTo>
                    <a:pt x="12192000" y="232562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4690" algn="l"/>
                <a:tab pos="1343660" algn="l"/>
                <a:tab pos="1983105" algn="l"/>
                <a:tab pos="2715895" algn="l"/>
                <a:tab pos="3298190" algn="l"/>
                <a:tab pos="3949700" algn="l"/>
              </a:tabLst>
            </a:pPr>
            <a:r>
              <a:rPr sz="4000" u="none" spc="-50">
                <a:solidFill>
                  <a:srgbClr val="000000"/>
                </a:solidFill>
              </a:rPr>
              <a:t>R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E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S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U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L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T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S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5653278" y="3818382"/>
            <a:ext cx="728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latin typeface="Calibri"/>
                <a:cs typeface="Calibri"/>
              </a:rPr>
              <a:t>Metrics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9460" cy="6858000"/>
            </a:xfrm>
            <a:custGeom>
              <a:avLst/>
              <a:gdLst/>
              <a:ahLst/>
              <a:cxnLst/>
              <a:rect l="l" t="t" r="r" b="b"/>
              <a:pathLst>
                <a:path w="12189460" h="6858000">
                  <a:moveTo>
                    <a:pt x="121889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188952" y="6858000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4471C4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8733" y="729233"/>
              <a:ext cx="11099800" cy="5400040"/>
            </a:xfrm>
            <a:custGeom>
              <a:avLst/>
              <a:gdLst/>
              <a:ahLst/>
              <a:cxnLst/>
              <a:rect l="l" t="t" r="r" b="b"/>
              <a:pathLst>
                <a:path w="11099800" h="5400040">
                  <a:moveTo>
                    <a:pt x="11099292" y="0"/>
                  </a:moveTo>
                  <a:lnTo>
                    <a:pt x="0" y="0"/>
                  </a:lnTo>
                  <a:lnTo>
                    <a:pt x="0" y="5399532"/>
                  </a:lnTo>
                  <a:lnTo>
                    <a:pt x="11099292" y="5399532"/>
                  </a:lnTo>
                  <a:lnTo>
                    <a:pt x="11099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83680" y="5087620"/>
            <a:ext cx="46761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0870" algn="l"/>
                <a:tab pos="4662805" algn="l"/>
              </a:tabLst>
            </a:pPr>
            <a:r>
              <a:rPr lang="en-GB" sz="6000" u="sng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  </a:t>
            </a:r>
            <a:r>
              <a:rPr lang="en-GB" sz="6000" u="sng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SEX AGE</a:t>
            </a:r>
            <a:r>
              <a:rPr lang="en-GB" sz="6000" u="sng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endParaRPr lang="en-GB" sz="6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01645" y="3605783"/>
            <a:ext cx="161315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lang="en-GB" sz="900" spc="-10">
                <a:solidFill>
                  <a:srgbClr val="44536A"/>
                </a:solidFill>
                <a:latin typeface="Calibri"/>
                <a:cs typeface="Calibri"/>
              </a:rPr>
              <a:t>11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err="1">
                <a:solidFill>
                  <a:srgbClr val="44536A"/>
                </a:solidFill>
                <a:latin typeface="Calibri"/>
                <a:cs typeface="Calibri"/>
              </a:rPr>
              <a:t>sex_age</a:t>
            </a:r>
            <a:r>
              <a:rPr sz="900" spc="-3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ROC</a:t>
            </a:r>
            <a:r>
              <a:rPr sz="9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Curve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33600" y="5699760"/>
            <a:ext cx="18548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>
                <a:solidFill>
                  <a:srgbClr val="44536A"/>
                </a:solidFill>
                <a:latin typeface="Calibri"/>
                <a:cs typeface="Calibri"/>
              </a:rPr>
              <a:t>2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4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err="1">
                <a:solidFill>
                  <a:srgbClr val="44536A"/>
                </a:solidFill>
                <a:latin typeface="Calibri"/>
                <a:cs typeface="Calibri"/>
              </a:rPr>
              <a:t>sex_age</a:t>
            </a:r>
            <a:r>
              <a:rPr sz="900" spc="-4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Training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History</a:t>
            </a:r>
            <a:r>
              <a:rPr sz="900" spc="-20">
                <a:solidFill>
                  <a:srgbClr val="44536A"/>
                </a:solidFill>
                <a:latin typeface="Calibri"/>
                <a:cs typeface="Calibri"/>
              </a:rPr>
              <a:t> Plot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30440" y="4648200"/>
            <a:ext cx="170942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>
                <a:solidFill>
                  <a:srgbClr val="44536A"/>
                </a:solidFill>
                <a:latin typeface="Calibri"/>
                <a:cs typeface="Calibri"/>
              </a:rPr>
              <a:t>3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err="1">
                <a:solidFill>
                  <a:srgbClr val="44536A"/>
                </a:solidFill>
                <a:latin typeface="Calibri"/>
                <a:cs typeface="Calibri"/>
              </a:rPr>
              <a:t>sex_age</a:t>
            </a:r>
            <a:r>
              <a:rPr sz="9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Confusion</a:t>
            </a:r>
            <a:r>
              <a:rPr sz="900" spc="-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Matrix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5" name="Picture 14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81E20D0E-2B6D-CFB4-99EE-4A704F031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65" y="799083"/>
            <a:ext cx="3873500" cy="3873500"/>
          </a:xfrm>
          <a:prstGeom prst="rect">
            <a:avLst/>
          </a:prstGeom>
        </p:spPr>
      </p:pic>
      <p:pic>
        <p:nvPicPr>
          <p:cNvPr id="17" name="Picture 1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D6759659-2A32-315D-C3A1-534F7EE82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28" y="814626"/>
            <a:ext cx="3672269" cy="2754202"/>
          </a:xfrm>
          <a:prstGeom prst="rect">
            <a:avLst/>
          </a:prstGeom>
        </p:spPr>
      </p:pic>
      <p:pic>
        <p:nvPicPr>
          <p:cNvPr id="19" name="Picture 1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02D99C6-5DFD-9200-8559-FCE3A37F5A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98" y="3922839"/>
            <a:ext cx="5111115" cy="17037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7998"/>
            <a:chOff x="0" y="0"/>
            <a:chExt cx="12192000" cy="68579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734" y="729233"/>
              <a:ext cx="11099800" cy="5400040"/>
            </a:xfrm>
            <a:custGeom>
              <a:avLst/>
              <a:gdLst/>
              <a:ahLst/>
              <a:cxnLst/>
              <a:rect l="l" t="t" r="r" b="b"/>
              <a:pathLst>
                <a:path w="11099800" h="5400040">
                  <a:moveTo>
                    <a:pt x="11099292" y="0"/>
                  </a:moveTo>
                  <a:lnTo>
                    <a:pt x="0" y="0"/>
                  </a:lnTo>
                  <a:lnTo>
                    <a:pt x="0" y="5399532"/>
                  </a:lnTo>
                  <a:lnTo>
                    <a:pt x="11099292" y="5399532"/>
                  </a:lnTo>
                  <a:lnTo>
                    <a:pt x="11099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83680" y="5130038"/>
            <a:ext cx="46761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52905" algn="l"/>
                <a:tab pos="4662805" algn="l"/>
              </a:tabLst>
            </a:pPr>
            <a:r>
              <a:rPr sz="6000" u="sng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6000" u="sng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SEX</a:t>
            </a:r>
            <a:r>
              <a:rPr sz="6000" u="sng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75902" y="3599608"/>
            <a:ext cx="118935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>
                <a:solidFill>
                  <a:srgbClr val="44536A"/>
                </a:solidFill>
                <a:latin typeface="Calibri"/>
                <a:cs typeface="Calibri"/>
              </a:rPr>
              <a:t>4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Sex</a:t>
            </a:r>
            <a:r>
              <a:rPr sz="9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ROC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 Curve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50161" y="5809252"/>
            <a:ext cx="164083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>
                <a:solidFill>
                  <a:srgbClr val="44536A"/>
                </a:solidFill>
                <a:latin typeface="Calibri"/>
                <a:cs typeface="Calibri"/>
              </a:rPr>
              <a:t>5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3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Sex</a:t>
            </a:r>
            <a:r>
              <a:rPr sz="9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Training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History</a:t>
            </a:r>
            <a:r>
              <a:rPr sz="900" spc="-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20">
                <a:solidFill>
                  <a:srgbClr val="44536A"/>
                </a:solidFill>
                <a:latin typeface="Calibri"/>
                <a:cs typeface="Calibri"/>
              </a:rPr>
              <a:t>Plot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02880" y="4696967"/>
            <a:ext cx="1930400" cy="143510"/>
          </a:xfrm>
          <a:custGeom>
            <a:avLst/>
            <a:gdLst/>
            <a:ahLst/>
            <a:cxnLst/>
            <a:rect l="l" t="t" r="r" b="b"/>
            <a:pathLst>
              <a:path w="1930400" h="143510">
                <a:moveTo>
                  <a:pt x="1930146" y="0"/>
                </a:moveTo>
                <a:lnTo>
                  <a:pt x="0" y="0"/>
                </a:lnTo>
                <a:lnTo>
                  <a:pt x="0" y="143255"/>
                </a:lnTo>
                <a:lnTo>
                  <a:pt x="1930146" y="143255"/>
                </a:lnTo>
                <a:lnTo>
                  <a:pt x="19301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2A88BF1-F5FA-8DF3-4A3D-FFFB8511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"/>
          <a:stretch/>
        </p:blipFill>
        <p:spPr>
          <a:xfrm>
            <a:off x="553466" y="3867904"/>
            <a:ext cx="5669764" cy="1941348"/>
          </a:xfrm>
          <a:prstGeom prst="rect">
            <a:avLst/>
          </a:prstGeom>
        </p:spPr>
      </p:pic>
      <p:pic>
        <p:nvPicPr>
          <p:cNvPr id="17" name="Picture 1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FC9D7370-E57B-C268-0A00-D8B2D95AA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88" y="722189"/>
            <a:ext cx="3815981" cy="2861986"/>
          </a:xfrm>
          <a:prstGeom prst="rect">
            <a:avLst/>
          </a:prstGeom>
        </p:spPr>
      </p:pic>
      <p:pic>
        <p:nvPicPr>
          <p:cNvPr id="19" name="Picture 18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F406571D-8428-38EA-9850-A21D5976B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435" y="788162"/>
            <a:ext cx="4050416" cy="405041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790433" y="4677155"/>
            <a:ext cx="14947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>
                <a:solidFill>
                  <a:srgbClr val="44536A"/>
                </a:solidFill>
                <a:latin typeface="Calibri"/>
                <a:cs typeface="Calibri"/>
              </a:rPr>
              <a:t>6:</a:t>
            </a:r>
            <a:r>
              <a:rPr sz="9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Sex</a:t>
            </a:r>
            <a:r>
              <a:rPr sz="900" spc="-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Confusion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Matrix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12198096" cy="6857998"/>
            <a:chOff x="-6095" y="0"/>
            <a:chExt cx="12198096" cy="6857998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095" y="0"/>
              <a:ext cx="12198096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734" y="729233"/>
              <a:ext cx="11099800" cy="5400040"/>
            </a:xfrm>
            <a:custGeom>
              <a:avLst/>
              <a:gdLst/>
              <a:ahLst/>
              <a:cxnLst/>
              <a:rect l="l" t="t" r="r" b="b"/>
              <a:pathLst>
                <a:path w="11099800" h="5400040">
                  <a:moveTo>
                    <a:pt x="11099292" y="0"/>
                  </a:moveTo>
                  <a:lnTo>
                    <a:pt x="0" y="0"/>
                  </a:lnTo>
                  <a:lnTo>
                    <a:pt x="0" y="5399532"/>
                  </a:lnTo>
                  <a:lnTo>
                    <a:pt x="11099292" y="5399532"/>
                  </a:lnTo>
                  <a:lnTo>
                    <a:pt x="11099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4230623"/>
              <a:ext cx="5230368" cy="15796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3747" y="744473"/>
              <a:ext cx="4189476" cy="31257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5996" y="721613"/>
              <a:ext cx="3914394" cy="391439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514600" y="3885437"/>
            <a:ext cx="12077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>
                <a:solidFill>
                  <a:srgbClr val="44536A"/>
                </a:solidFill>
                <a:latin typeface="Calibri"/>
                <a:cs typeface="Calibri"/>
              </a:rPr>
              <a:t>7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3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Age</a:t>
            </a:r>
            <a:r>
              <a:rPr sz="9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ROC</a:t>
            </a:r>
            <a:r>
              <a:rPr sz="9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Curve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81884" y="5810249"/>
            <a:ext cx="165988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>
                <a:solidFill>
                  <a:srgbClr val="44536A"/>
                </a:solidFill>
                <a:latin typeface="Calibri"/>
                <a:cs typeface="Calibri"/>
              </a:rPr>
              <a:t>8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4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Age</a:t>
            </a:r>
            <a:r>
              <a:rPr sz="9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Training</a:t>
            </a:r>
            <a:r>
              <a:rPr sz="9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History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20">
                <a:solidFill>
                  <a:srgbClr val="44536A"/>
                </a:solidFill>
                <a:latin typeface="Calibri"/>
                <a:cs typeface="Calibri"/>
              </a:rPr>
              <a:t>Plot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38871" y="4484370"/>
            <a:ext cx="1930400" cy="143510"/>
          </a:xfrm>
          <a:custGeom>
            <a:avLst/>
            <a:gdLst/>
            <a:ahLst/>
            <a:cxnLst/>
            <a:rect l="l" t="t" r="r" b="b"/>
            <a:pathLst>
              <a:path w="1930400" h="143510">
                <a:moveTo>
                  <a:pt x="1930146" y="0"/>
                </a:moveTo>
                <a:lnTo>
                  <a:pt x="0" y="0"/>
                </a:lnTo>
                <a:lnTo>
                  <a:pt x="0" y="143255"/>
                </a:lnTo>
                <a:lnTo>
                  <a:pt x="1930146" y="143255"/>
                </a:lnTo>
                <a:lnTo>
                  <a:pt x="19301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26680" y="4464304"/>
            <a:ext cx="151384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900" spc="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lang="en-GB" sz="900">
                <a:solidFill>
                  <a:srgbClr val="44536A"/>
                </a:solidFill>
                <a:latin typeface="Calibri"/>
                <a:cs typeface="Calibri"/>
              </a:rPr>
              <a:t>9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9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Age</a:t>
            </a:r>
            <a:r>
              <a:rPr sz="900" spc="-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Confusion</a:t>
            </a:r>
            <a:r>
              <a:rPr sz="90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900" spc="-10">
                <a:solidFill>
                  <a:srgbClr val="44536A"/>
                </a:solidFill>
                <a:latin typeface="Calibri"/>
                <a:cs typeface="Calibri"/>
              </a:rPr>
              <a:t>Matrix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83680" y="5066791"/>
            <a:ext cx="467614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9385" algn="l"/>
                <a:tab pos="4662805" algn="l"/>
              </a:tabLst>
            </a:pPr>
            <a:r>
              <a:rPr sz="6000" u="sng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lang="en-GB" sz="6000" u="sng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6000" u="sng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AGE</a:t>
            </a:r>
            <a:r>
              <a:rPr sz="6000" u="sng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endParaRPr sz="6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3972" y="1240055"/>
            <a:ext cx="4555490" cy="160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174115">
              <a:lnSpc>
                <a:spcPct val="107600"/>
              </a:lnSpc>
              <a:spcBef>
                <a:spcPts val="105"/>
              </a:spcBef>
            </a:pPr>
            <a:r>
              <a:rPr sz="4800" u="none" spc="-10">
                <a:solidFill>
                  <a:srgbClr val="181818"/>
                </a:solidFill>
              </a:rPr>
              <a:t>TRAINED </a:t>
            </a:r>
            <a:r>
              <a:rPr sz="4800" u="none">
                <a:solidFill>
                  <a:srgbClr val="181818"/>
                </a:solidFill>
              </a:rPr>
              <a:t>MODELS</a:t>
            </a:r>
            <a:r>
              <a:rPr sz="4800" u="none" spc="-185">
                <a:solidFill>
                  <a:srgbClr val="181818"/>
                </a:solidFill>
              </a:rPr>
              <a:t> </a:t>
            </a:r>
            <a:r>
              <a:rPr sz="4800" u="none">
                <a:solidFill>
                  <a:srgbClr val="181818"/>
                </a:solidFill>
              </a:rPr>
              <a:t>(1D</a:t>
            </a:r>
            <a:r>
              <a:rPr sz="4800" u="none" spc="-170">
                <a:solidFill>
                  <a:srgbClr val="181818"/>
                </a:solidFill>
              </a:rPr>
              <a:t> </a:t>
            </a:r>
            <a:r>
              <a:rPr sz="4800" u="none" spc="-20">
                <a:solidFill>
                  <a:srgbClr val="181818"/>
                </a:solidFill>
              </a:rPr>
              <a:t>CNN)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1441703" y="3451097"/>
            <a:ext cx="9342120" cy="2242566"/>
            <a:chOff x="1441703" y="3451097"/>
            <a:chExt cx="9342120" cy="224256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1703" y="3451097"/>
              <a:ext cx="4514088" cy="22425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9563" y="3477767"/>
              <a:ext cx="3604260" cy="212902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22579" y="4081526"/>
            <a:ext cx="267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>
                <a:solidFill>
                  <a:srgbClr val="FFFFFF"/>
                </a:solidFill>
                <a:latin typeface="Calibri"/>
                <a:cs typeface="Calibri"/>
              </a:rPr>
              <a:t>SEX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46866" y="4092447"/>
            <a:ext cx="636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>
                <a:solidFill>
                  <a:srgbClr val="FFFFFF"/>
                </a:solidFill>
                <a:latin typeface="Calibri"/>
                <a:cs typeface="Calibri"/>
              </a:rPr>
              <a:t>SEX_AGE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62690" y="4616704"/>
            <a:ext cx="300990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70"/>
              </a:spcBef>
            </a:pPr>
            <a:endParaRPr sz="1200">
              <a:latin typeface="Calibri"/>
              <a:cs typeface="Calibri"/>
            </a:endParaRPr>
          </a:p>
          <a:p>
            <a:pPr marL="23495">
              <a:lnSpc>
                <a:spcPct val="100000"/>
              </a:lnSpc>
            </a:pPr>
            <a:r>
              <a:rPr sz="1200" spc="-25">
                <a:solidFill>
                  <a:srgbClr val="FFFFFF"/>
                </a:solidFill>
                <a:latin typeface="Calibri"/>
                <a:cs typeface="Calibri"/>
              </a:rPr>
              <a:t>SEX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02473" y="1403471"/>
            <a:ext cx="2656840" cy="123380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5"/>
              </a:spcBef>
            </a:pPr>
            <a:r>
              <a:rPr sz="5400" spc="-10">
                <a:solidFill>
                  <a:srgbClr val="181818"/>
                </a:solidFill>
                <a:latin typeface="Calibri"/>
                <a:cs typeface="Calibri"/>
              </a:rPr>
              <a:t>BASELINE</a:t>
            </a:r>
            <a:endParaRPr sz="5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800" spc="-30">
                <a:solidFill>
                  <a:srgbClr val="181818"/>
                </a:solidFill>
                <a:latin typeface="Calibri"/>
                <a:cs typeface="Calibri"/>
              </a:rPr>
              <a:t>(Majority</a:t>
            </a:r>
            <a:r>
              <a:rPr sz="1800" spc="-2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1800" spc="-10">
                <a:solidFill>
                  <a:srgbClr val="181818"/>
                </a:solidFill>
                <a:latin typeface="Calibri"/>
                <a:cs typeface="Calibri"/>
              </a:rPr>
              <a:t>Classifier)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91817" y="3995928"/>
            <a:ext cx="618490" cy="1338580"/>
          </a:xfrm>
          <a:custGeom>
            <a:avLst/>
            <a:gdLst/>
            <a:ahLst/>
            <a:cxnLst/>
            <a:rect l="l" t="t" r="r" b="b"/>
            <a:pathLst>
              <a:path w="618489" h="1338579">
                <a:moveTo>
                  <a:pt x="617982" y="0"/>
                </a:moveTo>
                <a:lnTo>
                  <a:pt x="0" y="0"/>
                </a:lnTo>
                <a:lnTo>
                  <a:pt x="0" y="1338072"/>
                </a:lnTo>
                <a:lnTo>
                  <a:pt x="617982" y="1338072"/>
                </a:lnTo>
                <a:lnTo>
                  <a:pt x="617982" y="0"/>
                </a:lnTo>
                <a:close/>
              </a:path>
            </a:pathLst>
          </a:custGeom>
          <a:solidFill>
            <a:srgbClr val="CAD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03853" y="4021835"/>
            <a:ext cx="618490" cy="1337310"/>
          </a:xfrm>
          <a:custGeom>
            <a:avLst/>
            <a:gdLst/>
            <a:ahLst/>
            <a:cxnLst/>
            <a:rect l="l" t="t" r="r" b="b"/>
            <a:pathLst>
              <a:path w="618489" h="1337310">
                <a:moveTo>
                  <a:pt x="617981" y="0"/>
                </a:moveTo>
                <a:lnTo>
                  <a:pt x="0" y="0"/>
                </a:lnTo>
                <a:lnTo>
                  <a:pt x="0" y="1337310"/>
                </a:lnTo>
                <a:lnTo>
                  <a:pt x="617981" y="1337310"/>
                </a:lnTo>
                <a:lnTo>
                  <a:pt x="617981" y="0"/>
                </a:lnTo>
                <a:close/>
              </a:path>
            </a:pathLst>
          </a:custGeom>
          <a:solidFill>
            <a:srgbClr val="CAD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30018" y="4024121"/>
            <a:ext cx="666750" cy="1343660"/>
          </a:xfrm>
          <a:custGeom>
            <a:avLst/>
            <a:gdLst/>
            <a:ahLst/>
            <a:cxnLst/>
            <a:rect l="l" t="t" r="r" b="b"/>
            <a:pathLst>
              <a:path w="666750" h="1343660">
                <a:moveTo>
                  <a:pt x="666750" y="0"/>
                </a:moveTo>
                <a:lnTo>
                  <a:pt x="48768" y="0"/>
                </a:lnTo>
                <a:lnTo>
                  <a:pt x="48768" y="6096"/>
                </a:lnTo>
                <a:lnTo>
                  <a:pt x="0" y="6096"/>
                </a:lnTo>
                <a:lnTo>
                  <a:pt x="0" y="1343406"/>
                </a:lnTo>
                <a:lnTo>
                  <a:pt x="617982" y="1343406"/>
                </a:lnTo>
                <a:lnTo>
                  <a:pt x="617982" y="1337310"/>
                </a:lnTo>
                <a:lnTo>
                  <a:pt x="666750" y="1337310"/>
                </a:lnTo>
                <a:lnTo>
                  <a:pt x="666750" y="0"/>
                </a:lnTo>
                <a:close/>
              </a:path>
            </a:pathLst>
          </a:custGeom>
          <a:solidFill>
            <a:srgbClr val="CAD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21302" y="4010405"/>
            <a:ext cx="657225" cy="1348740"/>
          </a:xfrm>
          <a:custGeom>
            <a:avLst/>
            <a:gdLst/>
            <a:ahLst/>
            <a:cxnLst/>
            <a:rect l="l" t="t" r="r" b="b"/>
            <a:pathLst>
              <a:path w="657225" h="1348739">
                <a:moveTo>
                  <a:pt x="656844" y="11430"/>
                </a:moveTo>
                <a:lnTo>
                  <a:pt x="617969" y="11430"/>
                </a:lnTo>
                <a:lnTo>
                  <a:pt x="617969" y="0"/>
                </a:lnTo>
                <a:lnTo>
                  <a:pt x="0" y="0"/>
                </a:lnTo>
                <a:lnTo>
                  <a:pt x="0" y="1337310"/>
                </a:lnTo>
                <a:lnTo>
                  <a:pt x="38862" y="1337310"/>
                </a:lnTo>
                <a:lnTo>
                  <a:pt x="38862" y="1348740"/>
                </a:lnTo>
                <a:lnTo>
                  <a:pt x="656844" y="1348740"/>
                </a:lnTo>
                <a:lnTo>
                  <a:pt x="656844" y="11430"/>
                </a:lnTo>
                <a:close/>
              </a:path>
            </a:pathLst>
          </a:custGeom>
          <a:solidFill>
            <a:srgbClr val="CAD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93792" y="4021835"/>
            <a:ext cx="648970" cy="1339850"/>
          </a:xfrm>
          <a:custGeom>
            <a:avLst/>
            <a:gdLst/>
            <a:ahLst/>
            <a:cxnLst/>
            <a:rect l="l" t="t" r="r" b="b"/>
            <a:pathLst>
              <a:path w="648970" h="1339850">
                <a:moveTo>
                  <a:pt x="648462" y="0"/>
                </a:moveTo>
                <a:lnTo>
                  <a:pt x="30480" y="0"/>
                </a:lnTo>
                <a:lnTo>
                  <a:pt x="30480" y="2286"/>
                </a:lnTo>
                <a:lnTo>
                  <a:pt x="0" y="2286"/>
                </a:lnTo>
                <a:lnTo>
                  <a:pt x="0" y="1339596"/>
                </a:lnTo>
                <a:lnTo>
                  <a:pt x="617982" y="1339596"/>
                </a:lnTo>
                <a:lnTo>
                  <a:pt x="617982" y="1337310"/>
                </a:lnTo>
                <a:lnTo>
                  <a:pt x="648462" y="1337310"/>
                </a:lnTo>
                <a:lnTo>
                  <a:pt x="648462" y="0"/>
                </a:lnTo>
                <a:close/>
              </a:path>
            </a:pathLst>
          </a:custGeom>
          <a:solidFill>
            <a:srgbClr val="CAD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814463"/>
              </p:ext>
            </p:extLst>
          </p:nvPr>
        </p:nvGraphicFramePr>
        <p:xfrm>
          <a:off x="539495" y="4038600"/>
          <a:ext cx="5304788" cy="1339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2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7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9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52755"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spc="-2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_AGE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5244" marB="0"/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spc="-25">
                          <a:latin typeface="Calibri"/>
                          <a:cs typeface="Calibri"/>
                        </a:rPr>
                        <a:t>9</a:t>
                      </a:r>
                      <a:r>
                        <a:rPr lang="en-GB" sz="1050" spc="-25">
                          <a:latin typeface="Calibri"/>
                          <a:cs typeface="Calibri"/>
                        </a:rPr>
                        <a:t>4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123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50" spc="-25">
                          <a:latin typeface="Calibri"/>
                          <a:cs typeface="Calibri"/>
                        </a:rPr>
                        <a:t>9</a:t>
                      </a:r>
                      <a:r>
                        <a:rPr lang="en-GB" sz="1050" spc="-25">
                          <a:latin typeface="Calibri"/>
                          <a:cs typeface="Calibri"/>
                        </a:rPr>
                        <a:t>3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050" spc="-25">
                          <a:latin typeface="Calibri"/>
                          <a:cs typeface="Calibri"/>
                        </a:rPr>
                        <a:t>9</a:t>
                      </a:r>
                      <a:r>
                        <a:rPr lang="en-GB" sz="1050" spc="-25">
                          <a:latin typeface="Calibri"/>
                          <a:cs typeface="Calibri"/>
                        </a:rPr>
                        <a:t>3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143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50" spc="-25">
                          <a:latin typeface="Calibri"/>
                          <a:cs typeface="Calibri"/>
                        </a:rPr>
                        <a:t>9</a:t>
                      </a:r>
                      <a:r>
                        <a:rPr lang="en-GB" sz="1050" spc="-25">
                          <a:latin typeface="Calibri"/>
                          <a:cs typeface="Calibri"/>
                        </a:rPr>
                        <a:t>3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050" spc="-10">
                          <a:latin typeface="Calibri"/>
                          <a:cs typeface="Calibri"/>
                        </a:rPr>
                        <a:t>99.</a:t>
                      </a:r>
                      <a:r>
                        <a:rPr lang="en-GB" sz="1050" spc="-10">
                          <a:latin typeface="Calibri"/>
                          <a:cs typeface="Calibri"/>
                        </a:rPr>
                        <a:t>65%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1430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809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spc="-2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AGE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255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050" spc="-25">
                          <a:latin typeface="Calibri"/>
                          <a:cs typeface="Calibri"/>
                        </a:rPr>
                        <a:t>94%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8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22250">
                        <a:lnSpc>
                          <a:spcPct val="100000"/>
                        </a:lnSpc>
                      </a:pPr>
                      <a:r>
                        <a:rPr sz="1050" spc="-25">
                          <a:latin typeface="Calibri"/>
                          <a:cs typeface="Calibri"/>
                        </a:rPr>
                        <a:t>9</a:t>
                      </a:r>
                      <a:r>
                        <a:rPr lang="en-GB" sz="1050" spc="-25">
                          <a:latin typeface="Calibri"/>
                          <a:cs typeface="Calibri"/>
                        </a:rPr>
                        <a:t>4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25400" algn="ctr">
                        <a:lnSpc>
                          <a:spcPct val="100000"/>
                        </a:lnSpc>
                      </a:pPr>
                      <a:r>
                        <a:rPr sz="1050" spc="-25">
                          <a:latin typeface="Calibri"/>
                          <a:cs typeface="Calibri"/>
                        </a:rPr>
                        <a:t>9</a:t>
                      </a:r>
                      <a:r>
                        <a:rPr lang="en-GB" sz="1050" spc="-25">
                          <a:latin typeface="Calibri"/>
                          <a:cs typeface="Calibri"/>
                        </a:rPr>
                        <a:t>4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050" spc="-25">
                          <a:latin typeface="Calibri"/>
                          <a:cs typeface="Calibri"/>
                        </a:rPr>
                        <a:t>9</a:t>
                      </a:r>
                      <a:r>
                        <a:rPr lang="en-GB" sz="1050" spc="-25">
                          <a:latin typeface="Calibri"/>
                          <a:cs typeface="Calibri"/>
                        </a:rPr>
                        <a:t>4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73990">
                        <a:lnSpc>
                          <a:spcPct val="100000"/>
                        </a:lnSpc>
                      </a:pPr>
                      <a:r>
                        <a:rPr sz="1050" spc="-10">
                          <a:latin typeface="Calibri"/>
                          <a:cs typeface="Calibri"/>
                        </a:rPr>
                        <a:t>99.</a:t>
                      </a:r>
                      <a:r>
                        <a:rPr lang="en-GB" sz="1050" spc="-10">
                          <a:latin typeface="Calibri"/>
                          <a:cs typeface="Calibri"/>
                        </a:rPr>
                        <a:t>44</a:t>
                      </a:r>
                      <a:r>
                        <a:rPr sz="1050" spc="-10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27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200" spc="-2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0020" marB="0"/>
                </a:tc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050" spc="-10">
                          <a:latin typeface="Calibri"/>
                          <a:cs typeface="Calibri"/>
                        </a:rPr>
                        <a:t>99.</a:t>
                      </a:r>
                      <a:r>
                        <a:rPr lang="en-GB" sz="1050" spc="-10">
                          <a:latin typeface="Calibri"/>
                          <a:cs typeface="Calibri"/>
                        </a:rPr>
                        <a:t>7</a:t>
                      </a:r>
                      <a:r>
                        <a:rPr sz="1050" spc="-10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454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10">
                          <a:latin typeface="Calibri"/>
                          <a:cs typeface="Calibri"/>
                        </a:rPr>
                        <a:t>99.</a:t>
                      </a:r>
                      <a:r>
                        <a:rPr lang="en-GB" sz="1050" spc="-10">
                          <a:latin typeface="Calibri"/>
                          <a:cs typeface="Calibri"/>
                        </a:rPr>
                        <a:t>7</a:t>
                      </a:r>
                      <a:r>
                        <a:rPr sz="1050" spc="-10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52705" algn="ctr">
                        <a:lnSpc>
                          <a:spcPct val="100000"/>
                        </a:lnSpc>
                      </a:pPr>
                      <a:r>
                        <a:rPr sz="1050" spc="-10">
                          <a:latin typeface="Calibri"/>
                          <a:cs typeface="Calibri"/>
                        </a:rPr>
                        <a:t>99.</a:t>
                      </a:r>
                      <a:r>
                        <a:rPr lang="en-GB" sz="1050" spc="-10">
                          <a:latin typeface="Calibri"/>
                          <a:cs typeface="Calibri"/>
                        </a:rPr>
                        <a:t>7</a:t>
                      </a:r>
                      <a:r>
                        <a:rPr sz="1050" spc="-10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96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10">
                          <a:latin typeface="Calibri"/>
                          <a:cs typeface="Calibri"/>
                        </a:rPr>
                        <a:t>99.</a:t>
                      </a:r>
                      <a:r>
                        <a:rPr lang="en-GB" sz="1050" spc="-10">
                          <a:latin typeface="Calibri"/>
                          <a:cs typeface="Calibri"/>
                        </a:rPr>
                        <a:t>7</a:t>
                      </a:r>
                      <a:r>
                        <a:rPr sz="1050" spc="-10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66370">
                        <a:lnSpc>
                          <a:spcPct val="100000"/>
                        </a:lnSpc>
                      </a:pPr>
                      <a:r>
                        <a:rPr sz="1050" spc="-10">
                          <a:latin typeface="Calibri"/>
                          <a:cs typeface="Calibri"/>
                        </a:rPr>
                        <a:t>99.9</a:t>
                      </a:r>
                      <a:r>
                        <a:rPr lang="en-GB" sz="1050" spc="-10">
                          <a:latin typeface="Calibri"/>
                          <a:cs typeface="Calibri"/>
                        </a:rPr>
                        <a:t>7</a:t>
                      </a:r>
                      <a:r>
                        <a:rPr sz="1050" spc="-10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968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80E04E2-F36E-46F1-10FE-14E720E61B3F}"/>
              </a:ext>
            </a:extLst>
          </p:cNvPr>
          <p:cNvSpPr/>
          <p:nvPr/>
        </p:nvSpPr>
        <p:spPr>
          <a:xfrm>
            <a:off x="7239000" y="4010405"/>
            <a:ext cx="731266" cy="134874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D95D0F-7F4D-3ADB-AA1E-14BC698B1014}"/>
              </a:ext>
            </a:extLst>
          </p:cNvPr>
          <p:cNvSpPr/>
          <p:nvPr/>
        </p:nvSpPr>
        <p:spPr>
          <a:xfrm>
            <a:off x="8144446" y="3942334"/>
            <a:ext cx="731266" cy="134874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BFD7EB-0405-B2FA-E863-44C3FB39AAB2}"/>
              </a:ext>
            </a:extLst>
          </p:cNvPr>
          <p:cNvSpPr/>
          <p:nvPr/>
        </p:nvSpPr>
        <p:spPr>
          <a:xfrm>
            <a:off x="9049892" y="4021835"/>
            <a:ext cx="731266" cy="134874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31339D-C2F9-CECF-6079-15E0AB88EC17}"/>
              </a:ext>
            </a:extLst>
          </p:cNvPr>
          <p:cNvSpPr/>
          <p:nvPr/>
        </p:nvSpPr>
        <p:spPr>
          <a:xfrm>
            <a:off x="9994392" y="4082287"/>
            <a:ext cx="731266" cy="134874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11DE9FC-102F-462C-0AC7-57C8664BE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636674"/>
              </p:ext>
            </p:extLst>
          </p:nvPr>
        </p:nvGraphicFramePr>
        <p:xfrm>
          <a:off x="7239000" y="4038347"/>
          <a:ext cx="4685410" cy="13718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0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6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5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74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26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7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34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3789">
                <a:tc>
                  <a:txBody>
                    <a:bodyPr/>
                    <a:lstStyle/>
                    <a:p>
                      <a:pPr marL="0" marR="5715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8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17.14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1239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0" algn="l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lang="en-GB" sz="1050" spc="-25">
                          <a:latin typeface="Calibri"/>
                          <a:cs typeface="Calibri"/>
                        </a:rPr>
                        <a:t>2.14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lang="en-GB" sz="1050" spc="-25">
                          <a:latin typeface="Calibri"/>
                          <a:cs typeface="Calibri"/>
                        </a:rPr>
                        <a:t>12.50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143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lang="en-GB" sz="1050" spc="-25">
                          <a:latin typeface="Calibri"/>
                          <a:cs typeface="Calibri"/>
                        </a:rPr>
                        <a:t>3.66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5244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283">
                <a:tc>
                  <a:txBody>
                    <a:bodyPr/>
                    <a:lstStyle/>
                    <a:p>
                      <a:pPr marR="31115"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lang="en-GB" sz="1050" spc="-25">
                          <a:latin typeface="Calibri"/>
                          <a:cs typeface="Calibri"/>
                        </a:rPr>
                        <a:t>33.67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843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22250" algn="l">
                        <a:lnSpc>
                          <a:spcPct val="100000"/>
                        </a:lnSpc>
                      </a:pPr>
                      <a:r>
                        <a:rPr lang="en-GB" sz="1050" spc="-25">
                          <a:latin typeface="Calibri"/>
                          <a:cs typeface="Calibri"/>
                        </a:rPr>
                        <a:t>8.42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25400" algn="ctr">
                        <a:lnSpc>
                          <a:spcPct val="100000"/>
                        </a:lnSpc>
                      </a:pPr>
                      <a:r>
                        <a:rPr lang="en-GB" sz="1050" spc="-25">
                          <a:latin typeface="Calibri"/>
                          <a:cs typeface="Calibri"/>
                        </a:rPr>
                        <a:t>25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70485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12.5</a:t>
                      </a:r>
                      <a:r>
                        <a:rPr sz="1050" spc="-25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2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781"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lang="en-GB" sz="1050" spc="-10">
                          <a:latin typeface="Calibri"/>
                          <a:cs typeface="Calibri"/>
                        </a:rPr>
                        <a:t>50.87</a:t>
                      </a:r>
                      <a:r>
                        <a:rPr sz="1050" spc="-10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454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14629" algn="l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GB" sz="1050" spc="-10">
                          <a:latin typeface="Calibri"/>
                          <a:cs typeface="Calibri"/>
                        </a:rPr>
                        <a:t>25.44</a:t>
                      </a:r>
                      <a:r>
                        <a:rPr sz="1050" spc="-10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52705" algn="ctr">
                        <a:lnSpc>
                          <a:spcPct val="100000"/>
                        </a:lnSpc>
                      </a:pPr>
                      <a:r>
                        <a:rPr lang="en-GB" sz="1050" spc="-10">
                          <a:latin typeface="Calibri"/>
                          <a:cs typeface="Calibri"/>
                        </a:rPr>
                        <a:t>50</a:t>
                      </a:r>
                      <a:r>
                        <a:rPr sz="1050" spc="-10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96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GB" sz="1050" spc="-10">
                          <a:latin typeface="Calibri"/>
                          <a:cs typeface="Calibri"/>
                        </a:rPr>
                        <a:t>33.72</a:t>
                      </a:r>
                      <a:r>
                        <a:rPr sz="1050" spc="-10">
                          <a:latin typeface="Calibri"/>
                          <a:cs typeface="Calibri"/>
                        </a:rPr>
                        <a:t>%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00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34205" y="3437382"/>
            <a:ext cx="4514088" cy="22425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5850" y="1505459"/>
            <a:ext cx="2656840" cy="123253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sz="5400" u="none" spc="-10">
                <a:solidFill>
                  <a:srgbClr val="181818"/>
                </a:solidFill>
              </a:rPr>
              <a:t>BASELINE</a:t>
            </a:r>
            <a:endParaRPr sz="5400"/>
          </a:p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800" u="none" spc="-35">
                <a:solidFill>
                  <a:srgbClr val="181818"/>
                </a:solidFill>
              </a:rPr>
              <a:t>(Comparable</a:t>
            </a:r>
            <a:r>
              <a:rPr sz="1800" u="none" spc="-15">
                <a:solidFill>
                  <a:srgbClr val="181818"/>
                </a:solidFill>
              </a:rPr>
              <a:t> </a:t>
            </a:r>
            <a:r>
              <a:rPr sz="1800" u="none" spc="-10">
                <a:solidFill>
                  <a:srgbClr val="181818"/>
                </a:solidFill>
              </a:rPr>
              <a:t>Models)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2863341" y="4615052"/>
            <a:ext cx="84836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sz="1050" spc="-10">
                <a:solidFill>
                  <a:srgbClr val="FFFFFF"/>
                </a:solidFill>
                <a:latin typeface="Calibri"/>
                <a:cs typeface="Calibri"/>
              </a:rPr>
              <a:t> Forest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6271" y="5160771"/>
            <a:ext cx="26543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>
                <a:solidFill>
                  <a:srgbClr val="FFFFFF"/>
                </a:solidFill>
                <a:latin typeface="Calibri"/>
                <a:cs typeface="Calibri"/>
              </a:rPr>
              <a:t>MLP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0077" y="4069333"/>
            <a:ext cx="55435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>
                <a:solidFill>
                  <a:srgbClr val="FFFFFF"/>
                </a:solidFill>
                <a:latin typeface="Calibri"/>
                <a:cs typeface="Calibri"/>
              </a:rPr>
              <a:t>XGBOOST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57650" y="3995928"/>
            <a:ext cx="633730" cy="1346835"/>
          </a:xfrm>
          <a:prstGeom prst="rect">
            <a:avLst/>
          </a:prstGeom>
          <a:solidFill>
            <a:srgbClr val="CAD8EF"/>
          </a:solidFill>
        </p:spPr>
        <p:txBody>
          <a:bodyPr vert="horz" wrap="square" lIns="0" tIns="112395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885"/>
              </a:spcBef>
            </a:pPr>
            <a:r>
              <a:rPr sz="1050" spc="-25">
                <a:latin typeface="Calibri"/>
                <a:cs typeface="Calibri"/>
              </a:rPr>
              <a:t>8</a:t>
            </a:r>
            <a:r>
              <a:rPr lang="en-GB" sz="1050" spc="-25">
                <a:latin typeface="Calibri"/>
                <a:cs typeface="Calibri"/>
              </a:rPr>
              <a:t>7</a:t>
            </a:r>
            <a:r>
              <a:rPr sz="1050" spc="-25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050">
              <a:latin typeface="Calibri"/>
              <a:cs typeface="Calibri"/>
            </a:endParaRPr>
          </a:p>
          <a:p>
            <a:pPr marL="173355">
              <a:lnSpc>
                <a:spcPct val="100000"/>
              </a:lnSpc>
            </a:pPr>
            <a:r>
              <a:rPr sz="1050" spc="-25">
                <a:latin typeface="Calibri"/>
                <a:cs typeface="Calibri"/>
              </a:rPr>
              <a:t>51%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050">
              <a:latin typeface="Calibri"/>
              <a:cs typeface="Calibri"/>
            </a:endParaRPr>
          </a:p>
          <a:p>
            <a:pPr marL="166370">
              <a:lnSpc>
                <a:spcPct val="100000"/>
              </a:lnSpc>
            </a:pPr>
            <a:r>
              <a:rPr sz="1050" spc="-25">
                <a:latin typeface="Calibri"/>
                <a:cs typeface="Calibri"/>
              </a:rPr>
              <a:t>9</a:t>
            </a:r>
            <a:r>
              <a:rPr lang="en-GB" sz="1050" spc="-25">
                <a:latin typeface="Calibri"/>
                <a:cs typeface="Calibri"/>
              </a:rPr>
              <a:t>4</a:t>
            </a:r>
            <a:r>
              <a:rPr sz="1050" spc="-25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5850" y="4024121"/>
            <a:ext cx="666750" cy="1275349"/>
          </a:xfrm>
          <a:prstGeom prst="rect">
            <a:avLst/>
          </a:prstGeom>
          <a:solidFill>
            <a:srgbClr val="CAD8EF"/>
          </a:solidFill>
        </p:spPr>
        <p:txBody>
          <a:bodyPr vert="horz" wrap="square" lIns="0" tIns="92075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725"/>
              </a:spcBef>
            </a:pPr>
            <a:r>
              <a:rPr lang="en-GB" sz="1050" spc="-25">
                <a:latin typeface="Calibri"/>
                <a:cs typeface="Calibri"/>
              </a:rPr>
              <a:t>86</a:t>
            </a:r>
            <a:r>
              <a:rPr sz="1050" spc="-25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050">
              <a:latin typeface="Calibri"/>
              <a:cs typeface="Calibri"/>
            </a:endParaRPr>
          </a:p>
          <a:p>
            <a:pPr marL="222250">
              <a:lnSpc>
                <a:spcPct val="100000"/>
              </a:lnSpc>
            </a:pPr>
            <a:r>
              <a:rPr sz="1050" spc="-25">
                <a:latin typeface="Calibri"/>
                <a:cs typeface="Calibri"/>
              </a:rPr>
              <a:t>5</a:t>
            </a:r>
            <a:r>
              <a:rPr lang="en-GB" sz="1050" spc="-25">
                <a:latin typeface="Calibri"/>
                <a:cs typeface="Calibri"/>
              </a:rPr>
              <a:t>3</a:t>
            </a:r>
            <a:r>
              <a:rPr sz="1050" spc="-25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050">
              <a:latin typeface="Calibri"/>
              <a:cs typeface="Calibri"/>
            </a:endParaRPr>
          </a:p>
          <a:p>
            <a:pPr marL="215265">
              <a:lnSpc>
                <a:spcPct val="100000"/>
              </a:lnSpc>
              <a:spcBef>
                <a:spcPts val="5"/>
              </a:spcBef>
            </a:pPr>
            <a:r>
              <a:rPr sz="1050" spc="-25">
                <a:latin typeface="Calibri"/>
                <a:cs typeface="Calibri"/>
              </a:rPr>
              <a:t>9</a:t>
            </a:r>
            <a:r>
              <a:rPr lang="en-GB" sz="1050" spc="-25">
                <a:latin typeface="Calibri"/>
                <a:cs typeface="Calibri"/>
              </a:rPr>
              <a:t>3</a:t>
            </a:r>
            <a:r>
              <a:rPr sz="1050" spc="-25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67400" y="4021835"/>
            <a:ext cx="620395" cy="1310615"/>
          </a:xfrm>
          <a:prstGeom prst="rect">
            <a:avLst/>
          </a:prstGeom>
          <a:solidFill>
            <a:srgbClr val="CAD8EF"/>
          </a:solidFill>
        </p:spPr>
        <p:txBody>
          <a:bodyPr vert="horz" wrap="square" lIns="0" tIns="11430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900"/>
              </a:spcBef>
            </a:pPr>
            <a:r>
              <a:rPr lang="en-GB" sz="1050" spc="-25">
                <a:latin typeface="Calibri"/>
                <a:cs typeface="Calibri"/>
              </a:rPr>
              <a:t>83</a:t>
            </a:r>
            <a:r>
              <a:rPr sz="1050" spc="-25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050">
              <a:latin typeface="Calibri"/>
              <a:cs typeface="Calibri"/>
            </a:endParaRPr>
          </a:p>
          <a:p>
            <a:pPr marL="179070">
              <a:lnSpc>
                <a:spcPct val="100000"/>
              </a:lnSpc>
            </a:pPr>
            <a:r>
              <a:rPr sz="1050" spc="-25">
                <a:latin typeface="Calibri"/>
                <a:cs typeface="Calibri"/>
              </a:rPr>
              <a:t>39%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050">
              <a:latin typeface="Calibri"/>
              <a:cs typeface="Calibri"/>
            </a:endParaRPr>
          </a:p>
          <a:p>
            <a:pPr marL="172085">
              <a:lnSpc>
                <a:spcPct val="100000"/>
              </a:lnSpc>
            </a:pPr>
            <a:r>
              <a:rPr sz="1050" spc="-25">
                <a:latin typeface="Calibri"/>
                <a:cs typeface="Calibri"/>
              </a:rPr>
              <a:t>9</a:t>
            </a:r>
            <a:r>
              <a:rPr lang="en-GB" sz="1050" spc="-25">
                <a:latin typeface="Calibri"/>
                <a:cs typeface="Calibri"/>
              </a:rPr>
              <a:t>2</a:t>
            </a:r>
            <a:r>
              <a:rPr sz="1050" spc="-25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7133" y="4010405"/>
            <a:ext cx="680720" cy="1308050"/>
          </a:xfrm>
          <a:prstGeom prst="rect">
            <a:avLst/>
          </a:prstGeom>
          <a:solidFill>
            <a:srgbClr val="CAD8EF"/>
          </a:solidFill>
        </p:spPr>
        <p:txBody>
          <a:bodyPr vert="horz" wrap="square" lIns="0" tIns="111760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880"/>
              </a:spcBef>
            </a:pPr>
            <a:r>
              <a:rPr lang="en-GB" sz="1050" spc="-25">
                <a:latin typeface="Calibri"/>
                <a:cs typeface="Calibri"/>
              </a:rPr>
              <a:t>84</a:t>
            </a:r>
            <a:r>
              <a:rPr sz="1050" spc="-25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050">
              <a:latin typeface="Calibri"/>
              <a:cs typeface="Calibri"/>
            </a:endParaRPr>
          </a:p>
          <a:p>
            <a:pPr marL="173990">
              <a:lnSpc>
                <a:spcPct val="100000"/>
              </a:lnSpc>
            </a:pPr>
            <a:r>
              <a:rPr sz="1050" spc="-25">
                <a:latin typeface="Calibri"/>
                <a:cs typeface="Calibri"/>
              </a:rPr>
              <a:t>3</a:t>
            </a:r>
            <a:r>
              <a:rPr lang="en-GB" sz="1050" spc="-25">
                <a:latin typeface="Calibri"/>
                <a:cs typeface="Calibri"/>
              </a:rPr>
              <a:t>1</a:t>
            </a:r>
            <a:r>
              <a:rPr sz="1050" spc="-25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050">
              <a:latin typeface="Calibri"/>
              <a:cs typeface="Calibri"/>
            </a:endParaRPr>
          </a:p>
          <a:p>
            <a:pPr marL="166370">
              <a:lnSpc>
                <a:spcPct val="100000"/>
              </a:lnSpc>
            </a:pPr>
            <a:r>
              <a:rPr sz="1050" spc="-25">
                <a:latin typeface="Calibri"/>
                <a:cs typeface="Calibri"/>
              </a:rPr>
              <a:t>9</a:t>
            </a:r>
            <a:r>
              <a:rPr lang="en-GB" sz="1050" spc="-25">
                <a:latin typeface="Calibri"/>
                <a:cs typeface="Calibri"/>
              </a:rPr>
              <a:t>3</a:t>
            </a:r>
            <a:r>
              <a:rPr sz="1050" spc="-25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60385" y="4021835"/>
            <a:ext cx="713740" cy="1310615"/>
          </a:xfrm>
          <a:prstGeom prst="rect">
            <a:avLst/>
          </a:prstGeom>
          <a:solidFill>
            <a:srgbClr val="CAD8EF"/>
          </a:solidFill>
        </p:spPr>
        <p:txBody>
          <a:bodyPr vert="horz" wrap="square" lIns="0" tIns="114300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900"/>
              </a:spcBef>
            </a:pPr>
            <a:r>
              <a:rPr sz="1050" spc="-10">
                <a:latin typeface="Calibri"/>
                <a:cs typeface="Calibri"/>
              </a:rPr>
              <a:t>98.</a:t>
            </a:r>
            <a:r>
              <a:rPr lang="en-GB" sz="1050" spc="-10">
                <a:latin typeface="Calibri"/>
                <a:cs typeface="Calibri"/>
              </a:rPr>
              <a:t>6</a:t>
            </a:r>
            <a:r>
              <a:rPr sz="1050" spc="-10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050">
              <a:latin typeface="Calibri"/>
              <a:cs typeface="Calibri"/>
            </a:endParaRPr>
          </a:p>
          <a:p>
            <a:pPr marL="173355">
              <a:lnSpc>
                <a:spcPct val="100000"/>
              </a:lnSpc>
            </a:pPr>
            <a:r>
              <a:rPr sz="1050" spc="-25">
                <a:latin typeface="Calibri"/>
                <a:cs typeface="Calibri"/>
              </a:rPr>
              <a:t>9</a:t>
            </a:r>
            <a:r>
              <a:rPr lang="en-GB" sz="1050" spc="-25">
                <a:latin typeface="Calibri"/>
                <a:cs typeface="Calibri"/>
              </a:rPr>
              <a:t>0</a:t>
            </a:r>
            <a:r>
              <a:rPr sz="1050" spc="-25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050">
              <a:latin typeface="Calibri"/>
              <a:cs typeface="Calibri"/>
            </a:endParaRPr>
          </a:p>
          <a:p>
            <a:pPr marL="166370">
              <a:lnSpc>
                <a:spcPct val="100000"/>
              </a:lnSpc>
            </a:pPr>
            <a:r>
              <a:rPr sz="1050" spc="-10">
                <a:latin typeface="Calibri"/>
                <a:cs typeface="Calibri"/>
              </a:rPr>
              <a:t>99.</a:t>
            </a:r>
            <a:r>
              <a:rPr lang="en-GB" sz="1050" spc="-10">
                <a:latin typeface="Calibri"/>
                <a:cs typeface="Calibri"/>
              </a:rPr>
              <a:t>58</a:t>
            </a:r>
            <a:r>
              <a:rPr sz="1050" spc="-10"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199894"/>
            <a:ext cx="12192000" cy="4638675"/>
            <a:chOff x="0" y="2199894"/>
            <a:chExt cx="12192000" cy="4638675"/>
          </a:xfrm>
        </p:grpSpPr>
        <p:sp>
          <p:nvSpPr>
            <p:cNvPr id="3" name="object 3"/>
            <p:cNvSpPr/>
            <p:nvPr/>
          </p:nvSpPr>
          <p:spPr>
            <a:xfrm>
              <a:off x="0" y="4525517"/>
              <a:ext cx="12192000" cy="2312670"/>
            </a:xfrm>
            <a:custGeom>
              <a:avLst/>
              <a:gdLst/>
              <a:ahLst/>
              <a:cxnLst/>
              <a:rect l="l" t="t" r="r" b="b"/>
              <a:pathLst>
                <a:path w="12192000" h="2312670">
                  <a:moveTo>
                    <a:pt x="0" y="2312668"/>
                  </a:moveTo>
                  <a:lnTo>
                    <a:pt x="12192000" y="231266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12668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199894"/>
              <a:ext cx="12192000" cy="2326005"/>
            </a:xfrm>
            <a:custGeom>
              <a:avLst/>
              <a:gdLst/>
              <a:ahLst/>
              <a:cxnLst/>
              <a:rect l="l" t="t" r="r" b="b"/>
              <a:pathLst>
                <a:path w="12192000" h="2326004">
                  <a:moveTo>
                    <a:pt x="12192000" y="0"/>
                  </a:moveTo>
                  <a:lnTo>
                    <a:pt x="0" y="0"/>
                  </a:lnTo>
                  <a:lnTo>
                    <a:pt x="0" y="2325623"/>
                  </a:lnTo>
                  <a:lnTo>
                    <a:pt x="12192000" y="232562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4690" algn="l"/>
                <a:tab pos="1343660" algn="l"/>
                <a:tab pos="1983105" algn="l"/>
                <a:tab pos="2715895" algn="l"/>
                <a:tab pos="3298190" algn="l"/>
                <a:tab pos="3949700" algn="l"/>
              </a:tabLst>
            </a:pPr>
            <a:r>
              <a:rPr sz="4000" u="none" spc="-50">
                <a:solidFill>
                  <a:srgbClr val="000000"/>
                </a:solidFill>
              </a:rPr>
              <a:t>R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E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S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U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L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T</a:t>
            </a:r>
            <a:r>
              <a:rPr sz="4000" u="none">
                <a:solidFill>
                  <a:srgbClr val="000000"/>
                </a:solidFill>
              </a:rPr>
              <a:t>	</a:t>
            </a:r>
            <a:r>
              <a:rPr sz="4000" u="none" spc="-50">
                <a:solidFill>
                  <a:srgbClr val="000000"/>
                </a:solidFill>
              </a:rPr>
              <a:t>S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5117719" y="3808402"/>
            <a:ext cx="195656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spc="-10">
                <a:latin typeface="Calibri"/>
                <a:cs typeface="Calibri"/>
              </a:rPr>
              <a:t>Feature Importance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2623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12241" y="432828"/>
            <a:ext cx="11358372" cy="6018276"/>
            <a:chOff x="412241" y="432828"/>
            <a:chExt cx="11358372" cy="601827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241" y="432828"/>
              <a:ext cx="11358372" cy="60182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011" y="480060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57F6F6BB-111B-0568-5F02-4B75567EE6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0" y="1743163"/>
            <a:ext cx="2785958" cy="3308325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1B99E66C-807A-0A26-BB1A-8BACEB0EED19}"/>
              </a:ext>
            </a:extLst>
          </p:cNvPr>
          <p:cNvSpPr txBox="1">
            <a:spLocks/>
          </p:cNvSpPr>
          <p:nvPr/>
        </p:nvSpPr>
        <p:spPr>
          <a:xfrm>
            <a:off x="1190332" y="5187647"/>
            <a:ext cx="259842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 algn="l">
              <a:spcBef>
                <a:spcPts val="100"/>
              </a:spcBef>
            </a:pPr>
            <a:r>
              <a:rPr lang="en-GB" sz="1100" dirty="0">
                <a:solidFill>
                  <a:srgbClr val="44536A"/>
                </a:solidFill>
              </a:rPr>
              <a:t>Figure 20</a:t>
            </a:r>
            <a:r>
              <a:rPr lang="en-GB" sz="1100" spc="-45" dirty="0">
                <a:solidFill>
                  <a:srgbClr val="44536A"/>
                </a:solidFill>
              </a:rPr>
              <a:t> </a:t>
            </a:r>
            <a:r>
              <a:rPr lang="en-GB" sz="1100" dirty="0">
                <a:solidFill>
                  <a:srgbClr val="44536A"/>
                </a:solidFill>
              </a:rPr>
              <a:t>:</a:t>
            </a:r>
            <a:r>
              <a:rPr lang="en-GB" sz="1100" spc="-40" dirty="0">
                <a:solidFill>
                  <a:srgbClr val="44536A"/>
                </a:solidFill>
              </a:rPr>
              <a:t> </a:t>
            </a:r>
            <a:r>
              <a:rPr lang="en-GB" sz="1100" spc="-40" dirty="0" err="1">
                <a:solidFill>
                  <a:srgbClr val="44536A"/>
                </a:solidFill>
              </a:rPr>
              <a:t>Sex_Age</a:t>
            </a:r>
            <a:r>
              <a:rPr lang="en-GB" sz="1100" spc="-40" dirty="0">
                <a:solidFill>
                  <a:srgbClr val="44536A"/>
                </a:solidFill>
              </a:rPr>
              <a:t> SHAP Summary Plot – All Genes (ACC: 94%)</a:t>
            </a:r>
            <a:endParaRPr lang="en-GB" sz="1100" dirty="0"/>
          </a:p>
        </p:txBody>
      </p:sp>
      <p:pic>
        <p:nvPicPr>
          <p:cNvPr id="11" name="Picture 10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0BD6899B-BDFA-BD0D-788D-B9CA78908D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82894"/>
            <a:ext cx="2785958" cy="33083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390D7C-6902-745E-E28E-313200F9AD33}"/>
              </a:ext>
            </a:extLst>
          </p:cNvPr>
          <p:cNvSpPr txBox="1"/>
          <p:nvPr/>
        </p:nvSpPr>
        <p:spPr>
          <a:xfrm>
            <a:off x="4948426" y="5114836"/>
            <a:ext cx="23333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1100">
                <a:solidFill>
                  <a:srgbClr val="44536A"/>
                </a:solidFill>
                <a:latin typeface="+mj-lt"/>
              </a:rPr>
              <a:t>Figure 21</a:t>
            </a:r>
            <a:r>
              <a:rPr lang="en-GB" sz="1100" spc="-45">
                <a:solidFill>
                  <a:srgbClr val="44536A"/>
                </a:solidFill>
                <a:latin typeface="+mj-lt"/>
              </a:rPr>
              <a:t> </a:t>
            </a:r>
            <a:r>
              <a:rPr lang="en-GB" sz="1100">
                <a:solidFill>
                  <a:srgbClr val="44536A"/>
                </a:solidFill>
                <a:latin typeface="+mj-lt"/>
              </a:rPr>
              <a:t>:</a:t>
            </a:r>
            <a:r>
              <a:rPr lang="en-GB" sz="1100" spc="-40">
                <a:solidFill>
                  <a:srgbClr val="44536A"/>
                </a:solidFill>
                <a:latin typeface="+mj-lt"/>
              </a:rPr>
              <a:t> </a:t>
            </a:r>
            <a:r>
              <a:rPr lang="en-GB" sz="1100" spc="-40" err="1">
                <a:solidFill>
                  <a:srgbClr val="44536A"/>
                </a:solidFill>
                <a:latin typeface="+mj-lt"/>
              </a:rPr>
              <a:t>Sex_Age</a:t>
            </a:r>
            <a:r>
              <a:rPr lang="en-GB" sz="1100" spc="-40">
                <a:solidFill>
                  <a:srgbClr val="44536A"/>
                </a:solidFill>
                <a:latin typeface="+mj-lt"/>
              </a:rPr>
              <a:t> SHAP Summary Plot – Only Autosomal Genes (ACC: 85%)</a:t>
            </a:r>
            <a:endParaRPr lang="en-GB" sz="11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FD153C-71E5-0DD6-B3F6-76BD65E60707}"/>
              </a:ext>
            </a:extLst>
          </p:cNvPr>
          <p:cNvSpPr txBox="1"/>
          <p:nvPr/>
        </p:nvSpPr>
        <p:spPr>
          <a:xfrm>
            <a:off x="5281306" y="782395"/>
            <a:ext cx="16202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0870" algn="l"/>
                <a:tab pos="4662805" algn="l"/>
              </a:tabLst>
            </a:pPr>
            <a:r>
              <a:rPr lang="en-GB" sz="3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SEX AGE</a:t>
            </a:r>
            <a:endParaRPr lang="en-GB" sz="3200">
              <a:uFill>
                <a:solidFill>
                  <a:srgbClr val="000000"/>
                </a:solidFill>
              </a:uFill>
              <a:latin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9F4FBC-B1BA-38D2-C82F-E04394F0E3CF}"/>
              </a:ext>
            </a:extLst>
          </p:cNvPr>
          <p:cNvSpPr txBox="1"/>
          <p:nvPr/>
        </p:nvSpPr>
        <p:spPr>
          <a:xfrm>
            <a:off x="8441432" y="5114836"/>
            <a:ext cx="2759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1100" dirty="0">
                <a:solidFill>
                  <a:srgbClr val="44536A"/>
                </a:solidFill>
                <a:latin typeface="+mj-lt"/>
              </a:rPr>
              <a:t>Figure 22</a:t>
            </a:r>
            <a:r>
              <a:rPr lang="en-GB" sz="1100" spc="-45" dirty="0">
                <a:solidFill>
                  <a:srgbClr val="44536A"/>
                </a:solidFill>
                <a:latin typeface="+mj-lt"/>
              </a:rPr>
              <a:t> </a:t>
            </a:r>
            <a:r>
              <a:rPr lang="en-GB" sz="1100" dirty="0">
                <a:solidFill>
                  <a:srgbClr val="44536A"/>
                </a:solidFill>
                <a:latin typeface="+mj-lt"/>
              </a:rPr>
              <a:t>:</a:t>
            </a:r>
            <a:r>
              <a:rPr lang="en-GB" sz="1100" spc="-40" dirty="0">
                <a:solidFill>
                  <a:srgbClr val="44536A"/>
                </a:solidFill>
                <a:latin typeface="+mj-lt"/>
              </a:rPr>
              <a:t> </a:t>
            </a:r>
            <a:r>
              <a:rPr lang="en-GB" sz="1100" spc="-40" dirty="0" err="1">
                <a:solidFill>
                  <a:srgbClr val="44536A"/>
                </a:solidFill>
                <a:latin typeface="+mj-lt"/>
              </a:rPr>
              <a:t>Sex_Age</a:t>
            </a:r>
            <a:r>
              <a:rPr lang="en-GB" sz="1100" spc="-40" dirty="0">
                <a:solidFill>
                  <a:srgbClr val="44536A"/>
                </a:solidFill>
                <a:latin typeface="+mj-lt"/>
              </a:rPr>
              <a:t> SHAP Summary Plot – Only </a:t>
            </a:r>
            <a:r>
              <a:rPr lang="en-GB" sz="1100" spc="-40" dirty="0" err="1">
                <a:solidFill>
                  <a:srgbClr val="44536A"/>
                </a:solidFill>
                <a:latin typeface="+mj-lt"/>
              </a:rPr>
              <a:t>lnc</a:t>
            </a:r>
            <a:r>
              <a:rPr lang="en-GB" sz="1100" spc="-40" dirty="0">
                <a:solidFill>
                  <a:srgbClr val="44536A"/>
                </a:solidFill>
                <a:latin typeface="+mj-lt"/>
              </a:rPr>
              <a:t> and non-</a:t>
            </a:r>
            <a:r>
              <a:rPr lang="en-GB" sz="1100" spc="-40" dirty="0" err="1">
                <a:solidFill>
                  <a:srgbClr val="44536A"/>
                </a:solidFill>
                <a:latin typeface="+mj-lt"/>
              </a:rPr>
              <a:t>austosomal</a:t>
            </a:r>
            <a:r>
              <a:rPr lang="en-GB" sz="1100" spc="-40">
                <a:solidFill>
                  <a:srgbClr val="44536A"/>
                </a:solidFill>
                <a:latin typeface="+mj-lt"/>
              </a:rPr>
              <a:t> Genes (ACC: 78%)</a:t>
            </a:r>
            <a:endParaRPr lang="en-GB" sz="1100">
              <a:latin typeface="+mj-lt"/>
            </a:endParaRPr>
          </a:p>
        </p:txBody>
      </p:sp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E1671887-C858-72B9-A1C4-A1FC15D1AB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007" y="1743163"/>
            <a:ext cx="2836762" cy="33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80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12241" y="419862"/>
            <a:ext cx="11358372" cy="6018276"/>
            <a:chOff x="412241" y="432828"/>
            <a:chExt cx="11358372" cy="601827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241" y="432828"/>
              <a:ext cx="11358372" cy="60182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011" y="480060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2">
            <a:extLst>
              <a:ext uri="{FF2B5EF4-FFF2-40B4-BE49-F238E27FC236}">
                <a16:creationId xmlns:a16="http://schemas.microsoft.com/office/drawing/2014/main" id="{1B99E66C-807A-0A26-BB1A-8BACEB0EED19}"/>
              </a:ext>
            </a:extLst>
          </p:cNvPr>
          <p:cNvSpPr txBox="1">
            <a:spLocks/>
          </p:cNvSpPr>
          <p:nvPr/>
        </p:nvSpPr>
        <p:spPr>
          <a:xfrm>
            <a:off x="1117908" y="5194345"/>
            <a:ext cx="259842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 algn="l">
              <a:spcBef>
                <a:spcPts val="100"/>
              </a:spcBef>
            </a:pPr>
            <a:r>
              <a:rPr lang="en-GB" sz="1100" dirty="0">
                <a:solidFill>
                  <a:srgbClr val="44536A"/>
                </a:solidFill>
              </a:rPr>
              <a:t>Figure 23</a:t>
            </a:r>
            <a:r>
              <a:rPr lang="en-GB" sz="1100" spc="-45" dirty="0">
                <a:solidFill>
                  <a:srgbClr val="44536A"/>
                </a:solidFill>
              </a:rPr>
              <a:t> </a:t>
            </a:r>
            <a:r>
              <a:rPr lang="en-GB" sz="1100" dirty="0">
                <a:solidFill>
                  <a:srgbClr val="44536A"/>
                </a:solidFill>
              </a:rPr>
              <a:t>:</a:t>
            </a:r>
            <a:r>
              <a:rPr lang="en-GB" sz="1100" spc="-40" dirty="0">
                <a:solidFill>
                  <a:srgbClr val="44536A"/>
                </a:solidFill>
              </a:rPr>
              <a:t> Age SHAP Summary Plot – All Genes (ACC: 94%)</a:t>
            </a:r>
            <a:endParaRPr lang="en-GB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390D7C-6902-745E-E28E-313200F9AD33}"/>
              </a:ext>
            </a:extLst>
          </p:cNvPr>
          <p:cNvSpPr txBox="1"/>
          <p:nvPr/>
        </p:nvSpPr>
        <p:spPr>
          <a:xfrm>
            <a:off x="4948426" y="5114836"/>
            <a:ext cx="23333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1100" dirty="0">
                <a:solidFill>
                  <a:srgbClr val="44536A"/>
                </a:solidFill>
                <a:latin typeface="+mj-lt"/>
              </a:rPr>
              <a:t>Figure 24</a:t>
            </a:r>
            <a:r>
              <a:rPr lang="en-GB" sz="1100" spc="-45" dirty="0">
                <a:solidFill>
                  <a:srgbClr val="44536A"/>
                </a:solidFill>
                <a:latin typeface="+mj-lt"/>
              </a:rPr>
              <a:t> </a:t>
            </a:r>
            <a:r>
              <a:rPr lang="en-GB" sz="1100" dirty="0">
                <a:solidFill>
                  <a:srgbClr val="44536A"/>
                </a:solidFill>
                <a:latin typeface="+mj-lt"/>
              </a:rPr>
              <a:t>:</a:t>
            </a:r>
            <a:r>
              <a:rPr lang="en-GB" sz="1100" spc="-40" dirty="0">
                <a:solidFill>
                  <a:srgbClr val="44536A"/>
                </a:solidFill>
                <a:latin typeface="+mj-lt"/>
              </a:rPr>
              <a:t> Age SHAP Summary Plot – Only Autosomal Genes (ACC: 90%)</a:t>
            </a:r>
            <a:endParaRPr lang="en-GB" sz="11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FD153C-71E5-0DD6-B3F6-76BD65E60707}"/>
              </a:ext>
            </a:extLst>
          </p:cNvPr>
          <p:cNvSpPr txBox="1"/>
          <p:nvPr/>
        </p:nvSpPr>
        <p:spPr>
          <a:xfrm>
            <a:off x="5585822" y="785710"/>
            <a:ext cx="10112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0870" algn="l"/>
                <a:tab pos="4662805" algn="l"/>
              </a:tabLst>
            </a:pPr>
            <a:r>
              <a:rPr lang="en-GB" sz="3200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AGE</a:t>
            </a:r>
            <a:endParaRPr lang="en-GB" sz="3200" dirty="0">
              <a:uFill>
                <a:solidFill>
                  <a:srgbClr val="000000"/>
                </a:solidFill>
              </a:uFill>
              <a:latin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9F4FBC-B1BA-38D2-C82F-E04394F0E3CF}"/>
              </a:ext>
            </a:extLst>
          </p:cNvPr>
          <p:cNvSpPr txBox="1"/>
          <p:nvPr/>
        </p:nvSpPr>
        <p:spPr>
          <a:xfrm>
            <a:off x="8441432" y="5114836"/>
            <a:ext cx="2759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1100" dirty="0">
                <a:solidFill>
                  <a:srgbClr val="44536A"/>
                </a:solidFill>
                <a:latin typeface="+mj-lt"/>
              </a:rPr>
              <a:t>Figure 25</a:t>
            </a:r>
            <a:r>
              <a:rPr lang="en-GB" sz="1100" spc="-45" dirty="0">
                <a:solidFill>
                  <a:srgbClr val="44536A"/>
                </a:solidFill>
                <a:latin typeface="+mj-lt"/>
              </a:rPr>
              <a:t> </a:t>
            </a:r>
            <a:r>
              <a:rPr lang="en-GB" sz="1100" dirty="0">
                <a:solidFill>
                  <a:srgbClr val="44536A"/>
                </a:solidFill>
                <a:latin typeface="+mj-lt"/>
              </a:rPr>
              <a:t>:</a:t>
            </a:r>
            <a:r>
              <a:rPr lang="en-GB" sz="1100" spc="-40" dirty="0">
                <a:solidFill>
                  <a:srgbClr val="44536A"/>
                </a:solidFill>
                <a:latin typeface="+mj-lt"/>
              </a:rPr>
              <a:t> Age SHAP Summary Plot – Only </a:t>
            </a:r>
            <a:r>
              <a:rPr lang="en-GB" sz="1100" spc="-40" dirty="0" err="1">
                <a:solidFill>
                  <a:srgbClr val="44536A"/>
                </a:solidFill>
                <a:latin typeface="+mj-lt"/>
              </a:rPr>
              <a:t>lnc</a:t>
            </a:r>
            <a:r>
              <a:rPr lang="en-GB" sz="1100" spc="-40" dirty="0">
                <a:solidFill>
                  <a:srgbClr val="44536A"/>
                </a:solidFill>
                <a:latin typeface="+mj-lt"/>
              </a:rPr>
              <a:t> and non-</a:t>
            </a:r>
            <a:r>
              <a:rPr lang="en-GB" sz="1100" spc="-40" dirty="0" err="1">
                <a:solidFill>
                  <a:srgbClr val="44536A"/>
                </a:solidFill>
                <a:latin typeface="+mj-lt"/>
              </a:rPr>
              <a:t>austosomal</a:t>
            </a:r>
            <a:r>
              <a:rPr lang="en-GB" sz="1100" spc="-40" dirty="0">
                <a:solidFill>
                  <a:srgbClr val="44536A"/>
                </a:solidFill>
                <a:latin typeface="+mj-lt"/>
              </a:rPr>
              <a:t> Genes (ACC: 80%)</a:t>
            </a:r>
            <a:endParaRPr lang="en-GB" sz="1100" dirty="0">
              <a:latin typeface="+mj-lt"/>
            </a:endParaRPr>
          </a:p>
        </p:txBody>
      </p:sp>
      <p:pic>
        <p:nvPicPr>
          <p:cNvPr id="8" name="Picture 7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4B0B842D-9953-1F55-28CF-E3B609FEC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33" y="1528160"/>
            <a:ext cx="2887580" cy="3429001"/>
          </a:xfrm>
          <a:prstGeom prst="rect">
            <a:avLst/>
          </a:prstGeom>
        </p:spPr>
      </p:pic>
      <p:pic>
        <p:nvPicPr>
          <p:cNvPr id="12" name="Picture 11" descr="A graph of a number of dna&#10;&#10;Description automatically generated with medium confidence">
            <a:extLst>
              <a:ext uri="{FF2B5EF4-FFF2-40B4-BE49-F238E27FC236}">
                <a16:creationId xmlns:a16="http://schemas.microsoft.com/office/drawing/2014/main" id="{A4A3D9D1-F447-937C-E842-38FA4258BB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99" y="1656220"/>
            <a:ext cx="2887580" cy="3429001"/>
          </a:xfrm>
          <a:prstGeom prst="rect">
            <a:avLst/>
          </a:prstGeom>
        </p:spPr>
      </p:pic>
      <p:pic>
        <p:nvPicPr>
          <p:cNvPr id="14" name="Picture 13" descr="A chart of a number of dna&#10;&#10;Description automatically generated with medium confidence">
            <a:extLst>
              <a:ext uri="{FF2B5EF4-FFF2-40B4-BE49-F238E27FC236}">
                <a16:creationId xmlns:a16="http://schemas.microsoft.com/office/drawing/2014/main" id="{F0FB7469-8150-3B3A-020C-3BB3FDD159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6" y="1570712"/>
            <a:ext cx="2959587" cy="351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73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12071858" y="0"/>
                  </a:lnTo>
                  <a:lnTo>
                    <a:pt x="12071858" y="118110"/>
                  </a:lnTo>
                  <a:lnTo>
                    <a:pt x="12071858" y="6737350"/>
                  </a:lnTo>
                  <a:lnTo>
                    <a:pt x="117627" y="6737350"/>
                  </a:lnTo>
                  <a:lnTo>
                    <a:pt x="117627" y="118110"/>
                  </a:lnTo>
                  <a:lnTo>
                    <a:pt x="12071858" y="118110"/>
                  </a:lnTo>
                  <a:lnTo>
                    <a:pt x="12071858" y="0"/>
                  </a:lnTo>
                  <a:lnTo>
                    <a:pt x="0" y="0"/>
                  </a:lnTo>
                  <a:lnTo>
                    <a:pt x="0" y="118110"/>
                  </a:lnTo>
                  <a:lnTo>
                    <a:pt x="0" y="6737350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6737871"/>
                  </a:lnTo>
                  <a:lnTo>
                    <a:pt x="12192000" y="6737350"/>
                  </a:lnTo>
                  <a:lnTo>
                    <a:pt x="12192000" y="118110"/>
                  </a:lnTo>
                  <a:lnTo>
                    <a:pt x="12192000" y="11760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CF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76322" y="3576828"/>
              <a:ext cx="1760220" cy="318770"/>
            </a:xfrm>
            <a:custGeom>
              <a:avLst/>
              <a:gdLst/>
              <a:ahLst/>
              <a:cxnLst/>
              <a:rect l="l" t="t" r="r" b="b"/>
              <a:pathLst>
                <a:path w="1760220" h="318770">
                  <a:moveTo>
                    <a:pt x="1760220" y="0"/>
                  </a:moveTo>
                  <a:lnTo>
                    <a:pt x="0" y="0"/>
                  </a:lnTo>
                  <a:lnTo>
                    <a:pt x="0" y="318516"/>
                  </a:lnTo>
                  <a:lnTo>
                    <a:pt x="1760220" y="318516"/>
                  </a:lnTo>
                  <a:lnTo>
                    <a:pt x="1760220" y="0"/>
                  </a:lnTo>
                  <a:close/>
                </a:path>
              </a:pathLst>
            </a:custGeom>
            <a:solidFill>
              <a:srgbClr val="4D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36541" y="3576828"/>
              <a:ext cx="1759585" cy="318770"/>
            </a:xfrm>
            <a:custGeom>
              <a:avLst/>
              <a:gdLst/>
              <a:ahLst/>
              <a:cxnLst/>
              <a:rect l="l" t="t" r="r" b="b"/>
              <a:pathLst>
                <a:path w="1759585" h="318770">
                  <a:moveTo>
                    <a:pt x="1759458" y="0"/>
                  </a:moveTo>
                  <a:lnTo>
                    <a:pt x="0" y="0"/>
                  </a:lnTo>
                  <a:lnTo>
                    <a:pt x="0" y="318516"/>
                  </a:lnTo>
                  <a:lnTo>
                    <a:pt x="1759458" y="318516"/>
                  </a:lnTo>
                  <a:lnTo>
                    <a:pt x="1759458" y="0"/>
                  </a:lnTo>
                  <a:close/>
                </a:path>
              </a:pathLst>
            </a:custGeom>
            <a:solidFill>
              <a:srgbClr val="39B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0" y="3576828"/>
              <a:ext cx="1759585" cy="318770"/>
            </a:xfrm>
            <a:custGeom>
              <a:avLst/>
              <a:gdLst/>
              <a:ahLst/>
              <a:cxnLst/>
              <a:rect l="l" t="t" r="r" b="b"/>
              <a:pathLst>
                <a:path w="1759584" h="318770">
                  <a:moveTo>
                    <a:pt x="1759457" y="0"/>
                  </a:moveTo>
                  <a:lnTo>
                    <a:pt x="0" y="0"/>
                  </a:lnTo>
                  <a:lnTo>
                    <a:pt x="0" y="318516"/>
                  </a:lnTo>
                  <a:lnTo>
                    <a:pt x="1759457" y="318516"/>
                  </a:lnTo>
                  <a:lnTo>
                    <a:pt x="1759457" y="0"/>
                  </a:lnTo>
                  <a:close/>
                </a:path>
              </a:pathLst>
            </a:custGeom>
            <a:solidFill>
              <a:srgbClr val="259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55457" y="3576828"/>
              <a:ext cx="1760220" cy="318770"/>
            </a:xfrm>
            <a:custGeom>
              <a:avLst/>
              <a:gdLst/>
              <a:ahLst/>
              <a:cxnLst/>
              <a:rect l="l" t="t" r="r" b="b"/>
              <a:pathLst>
                <a:path w="1760220" h="318770">
                  <a:moveTo>
                    <a:pt x="1760220" y="0"/>
                  </a:moveTo>
                  <a:lnTo>
                    <a:pt x="0" y="0"/>
                  </a:lnTo>
                  <a:lnTo>
                    <a:pt x="0" y="318516"/>
                  </a:lnTo>
                  <a:lnTo>
                    <a:pt x="1760220" y="318516"/>
                  </a:lnTo>
                  <a:lnTo>
                    <a:pt x="1760220" y="0"/>
                  </a:lnTo>
                  <a:close/>
                </a:path>
              </a:pathLst>
            </a:custGeom>
            <a:solidFill>
              <a:srgbClr val="127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79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300" u="none" spc="-275">
                <a:solidFill>
                  <a:srgbClr val="252525"/>
                </a:solidFill>
              </a:rPr>
              <a:t>METHODOLOGY</a:t>
            </a:r>
            <a:endParaRPr sz="5300"/>
          </a:p>
        </p:txBody>
      </p:sp>
      <p:sp>
        <p:nvSpPr>
          <p:cNvPr id="9" name="object 9"/>
          <p:cNvSpPr txBox="1"/>
          <p:nvPr/>
        </p:nvSpPr>
        <p:spPr>
          <a:xfrm>
            <a:off x="2126742" y="1907272"/>
            <a:ext cx="2525395" cy="127254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08915" algn="ctr">
              <a:lnSpc>
                <a:spcPct val="100000"/>
              </a:lnSpc>
              <a:spcBef>
                <a:spcPts val="505"/>
              </a:spcBef>
            </a:pPr>
            <a:r>
              <a:rPr sz="1100" spc="40">
                <a:solidFill>
                  <a:srgbClr val="001F5F"/>
                </a:solidFill>
                <a:latin typeface="Calibri"/>
                <a:cs typeface="Calibri"/>
              </a:rPr>
              <a:t>01.</a:t>
            </a:r>
            <a:endParaRPr sz="1100">
              <a:latin typeface="Calibri"/>
              <a:cs typeface="Calibri"/>
            </a:endParaRPr>
          </a:p>
          <a:p>
            <a:pPr marL="164465" algn="ctr">
              <a:lnSpc>
                <a:spcPct val="100000"/>
              </a:lnSpc>
              <a:spcBef>
                <a:spcPts val="470"/>
              </a:spcBef>
            </a:pPr>
            <a:r>
              <a:rPr sz="1400" b="1" spc="-10">
                <a:latin typeface="Calibri"/>
                <a:cs typeface="Calibri"/>
              </a:rPr>
              <a:t>Exploratory</a:t>
            </a:r>
            <a:r>
              <a:rPr sz="1400" b="1" spc="-60">
                <a:latin typeface="Calibri"/>
                <a:cs typeface="Calibri"/>
              </a:rPr>
              <a:t> </a:t>
            </a:r>
            <a:r>
              <a:rPr sz="1400" b="1">
                <a:latin typeface="Calibri"/>
                <a:cs typeface="Calibri"/>
              </a:rPr>
              <a:t>Data</a:t>
            </a:r>
            <a:r>
              <a:rPr sz="1400" b="1" spc="-65">
                <a:latin typeface="Calibri"/>
                <a:cs typeface="Calibri"/>
              </a:rPr>
              <a:t> </a:t>
            </a:r>
            <a:r>
              <a:rPr sz="1400" b="1">
                <a:latin typeface="Calibri"/>
                <a:cs typeface="Calibri"/>
              </a:rPr>
              <a:t>Analysis</a:t>
            </a:r>
            <a:r>
              <a:rPr sz="1400" b="1" spc="-40">
                <a:latin typeface="Calibri"/>
                <a:cs typeface="Calibri"/>
              </a:rPr>
              <a:t> </a:t>
            </a:r>
            <a:r>
              <a:rPr sz="1400" b="1" spc="-20">
                <a:latin typeface="Calibri"/>
                <a:cs typeface="Calibri"/>
              </a:rPr>
              <a:t>(EDA)</a:t>
            </a:r>
            <a:endParaRPr sz="1400">
              <a:latin typeface="Calibri"/>
              <a:cs typeface="Calibri"/>
            </a:endParaRPr>
          </a:p>
          <a:p>
            <a:pPr marR="36195" algn="ctr">
              <a:lnSpc>
                <a:spcPct val="100000"/>
              </a:lnSpc>
              <a:spcBef>
                <a:spcPts val="495"/>
              </a:spcBef>
            </a:pP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Analyzing</a:t>
            </a:r>
            <a:r>
              <a:rPr sz="1200" spc="-3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200" spc="-2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Fly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Atlas</a:t>
            </a:r>
            <a:r>
              <a:rPr sz="1200" spc="-1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transcriptomics</a:t>
            </a:r>
            <a:endParaRPr sz="1200">
              <a:latin typeface="Calibri"/>
              <a:cs typeface="Calibri"/>
            </a:endParaRPr>
          </a:p>
          <a:p>
            <a:pPr marR="36195" algn="ctr">
              <a:lnSpc>
                <a:spcPct val="100000"/>
              </a:lnSpc>
              <a:spcBef>
                <a:spcPts val="560"/>
              </a:spcBef>
            </a:pP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dataset</a:t>
            </a:r>
            <a:r>
              <a:rPr sz="1200" spc="-4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(head</a:t>
            </a:r>
            <a:r>
              <a:rPr sz="1200" spc="-5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cells</a:t>
            </a:r>
            <a:r>
              <a:rPr sz="1200" spc="-3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only)</a:t>
            </a:r>
            <a:r>
              <a:rPr sz="1200" spc="-4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200" spc="-3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reveal</a:t>
            </a:r>
            <a:r>
              <a:rPr sz="1200" spc="-4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initial</a:t>
            </a:r>
            <a:endParaRPr sz="1200">
              <a:latin typeface="Calibri"/>
              <a:cs typeface="Calibri"/>
            </a:endParaRPr>
          </a:p>
          <a:p>
            <a:pPr marR="35560" algn="ctr">
              <a:lnSpc>
                <a:spcPct val="100000"/>
              </a:lnSpc>
              <a:spcBef>
                <a:spcPts val="565"/>
              </a:spcBef>
            </a:pP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patterns.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4621" y="4131756"/>
            <a:ext cx="1986280" cy="129730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05"/>
              </a:spcBef>
            </a:pPr>
            <a:r>
              <a:rPr sz="1100" spc="40">
                <a:solidFill>
                  <a:srgbClr val="001F5F"/>
                </a:solidFill>
                <a:latin typeface="Calibri"/>
                <a:cs typeface="Calibri"/>
              </a:rPr>
              <a:t>02.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65"/>
              </a:spcBef>
            </a:pPr>
            <a:r>
              <a:rPr sz="1400" b="1">
                <a:latin typeface="Calibri"/>
                <a:cs typeface="Calibri"/>
              </a:rPr>
              <a:t>Data</a:t>
            </a:r>
            <a:r>
              <a:rPr sz="1400" b="1" spc="-60">
                <a:latin typeface="Calibri"/>
                <a:cs typeface="Calibri"/>
              </a:rPr>
              <a:t> </a:t>
            </a:r>
            <a:r>
              <a:rPr sz="1400" b="1" spc="-10">
                <a:latin typeface="Calibri"/>
                <a:cs typeface="Calibri"/>
              </a:rPr>
              <a:t>Preprocessing</a:t>
            </a:r>
            <a:endParaRPr sz="1400">
              <a:latin typeface="Calibri"/>
              <a:cs typeface="Calibri"/>
            </a:endParaRPr>
          </a:p>
          <a:p>
            <a:pPr marL="12700" marR="5080" algn="ctr">
              <a:lnSpc>
                <a:spcPct val="139000"/>
              </a:lnSpc>
              <a:spcBef>
                <a:spcPts val="135"/>
              </a:spcBef>
            </a:pP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Preparing</a:t>
            </a:r>
            <a:r>
              <a:rPr sz="1200" spc="-1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 transforming</a:t>
            </a:r>
            <a:r>
              <a:rPr sz="1200" spc="-1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raw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data</a:t>
            </a:r>
            <a:r>
              <a:rPr sz="1200" spc="-3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into</a:t>
            </a:r>
            <a:r>
              <a:rPr sz="1200" spc="-3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200" spc="-2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format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fit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for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200" spc="-3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1D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CNN </a:t>
            </a: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5793" y="4126376"/>
            <a:ext cx="2334895" cy="1812289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98755" algn="ctr">
              <a:lnSpc>
                <a:spcPct val="100000"/>
              </a:lnSpc>
              <a:spcBef>
                <a:spcPts val="590"/>
              </a:spcBef>
            </a:pPr>
            <a:r>
              <a:rPr sz="1100" spc="40">
                <a:solidFill>
                  <a:srgbClr val="001F5F"/>
                </a:solidFill>
                <a:latin typeface="Calibri"/>
                <a:cs typeface="Calibri"/>
              </a:rPr>
              <a:t>04.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sz="1400" b="1">
                <a:latin typeface="Calibri"/>
                <a:cs typeface="Calibri"/>
              </a:rPr>
              <a:t>Model</a:t>
            </a:r>
            <a:r>
              <a:rPr sz="1400" b="1" spc="-40">
                <a:latin typeface="Calibri"/>
                <a:cs typeface="Calibri"/>
              </a:rPr>
              <a:t> </a:t>
            </a:r>
            <a:r>
              <a:rPr sz="1400" b="1" spc="-10">
                <a:latin typeface="Calibri"/>
                <a:cs typeface="Calibri"/>
              </a:rPr>
              <a:t>Evaluation/Visualization</a:t>
            </a:r>
            <a:endParaRPr sz="1400">
              <a:latin typeface="Calibri"/>
              <a:cs typeface="Calibri"/>
            </a:endParaRPr>
          </a:p>
          <a:p>
            <a:pPr marL="267970" marR="61594" algn="ctr">
              <a:lnSpc>
                <a:spcPct val="138900"/>
              </a:lnSpc>
              <a:spcBef>
                <a:spcPts val="15"/>
              </a:spcBef>
            </a:pP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Evaluating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 the</a:t>
            </a:r>
            <a:r>
              <a:rPr sz="1200" spc="1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model's performance</a:t>
            </a:r>
            <a:r>
              <a:rPr sz="1200" spc="1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using</a:t>
            </a:r>
            <a:r>
              <a:rPr sz="1200" spc="2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performance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metrics,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feature</a:t>
            </a:r>
            <a:r>
              <a:rPr sz="1200" spc="-4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importance 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(SHAP,</a:t>
            </a:r>
            <a:r>
              <a:rPr sz="1200" spc="-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LIME),</a:t>
            </a:r>
            <a:r>
              <a:rPr sz="1200" spc="-2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1200" spc="-2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general statistical</a:t>
            </a:r>
            <a:r>
              <a:rPr sz="1200" spc="-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analysis.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48811" y="3305936"/>
            <a:ext cx="5311140" cy="852169"/>
            <a:chOff x="3448811" y="3305936"/>
            <a:chExt cx="5311140" cy="852169"/>
          </a:xfrm>
        </p:grpSpPr>
        <p:sp>
          <p:nvSpPr>
            <p:cNvPr id="13" name="object 13"/>
            <p:cNvSpPr/>
            <p:nvPr/>
          </p:nvSpPr>
          <p:spPr>
            <a:xfrm>
              <a:off x="3472814" y="3311270"/>
              <a:ext cx="0" cy="253365"/>
            </a:xfrm>
            <a:custGeom>
              <a:avLst/>
              <a:gdLst/>
              <a:ahLst/>
              <a:cxnLst/>
              <a:rect l="l" t="t" r="r" b="b"/>
              <a:pathLst>
                <a:path h="253364">
                  <a:moveTo>
                    <a:pt x="0" y="0"/>
                  </a:moveTo>
                  <a:lnTo>
                    <a:pt x="0" y="252983"/>
                  </a:lnTo>
                </a:path>
              </a:pathLst>
            </a:custGeom>
            <a:ln w="48006">
              <a:solidFill>
                <a:srgbClr val="4DD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32272" y="3904106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746"/>
                  </a:lnTo>
                </a:path>
              </a:pathLst>
            </a:custGeom>
            <a:ln w="48006">
              <a:solidFill>
                <a:srgbClr val="39B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76490" y="3305936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746"/>
                  </a:lnTo>
                </a:path>
              </a:pathLst>
            </a:custGeom>
            <a:ln w="48006">
              <a:solidFill>
                <a:srgbClr val="2C92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35948" y="3904106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746"/>
                  </a:lnTo>
                </a:path>
              </a:pathLst>
            </a:custGeom>
            <a:ln w="48006">
              <a:solidFill>
                <a:srgbClr val="127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876544" y="1933391"/>
            <a:ext cx="2136140" cy="123444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74295" algn="ctr">
              <a:lnSpc>
                <a:spcPct val="100000"/>
              </a:lnSpc>
              <a:spcBef>
                <a:spcPts val="509"/>
              </a:spcBef>
            </a:pPr>
            <a:r>
              <a:rPr sz="1100" spc="35">
                <a:solidFill>
                  <a:srgbClr val="001F5F"/>
                </a:solidFill>
                <a:latin typeface="Calibri"/>
                <a:cs typeface="Calibri"/>
              </a:rPr>
              <a:t>03.</a:t>
            </a:r>
            <a:endParaRPr sz="1100">
              <a:latin typeface="Calibri"/>
              <a:cs typeface="Calibri"/>
            </a:endParaRPr>
          </a:p>
          <a:p>
            <a:pPr marL="76835" algn="ctr">
              <a:lnSpc>
                <a:spcPct val="100000"/>
              </a:lnSpc>
              <a:spcBef>
                <a:spcPts val="465"/>
              </a:spcBef>
            </a:pPr>
            <a:r>
              <a:rPr sz="1400" b="1">
                <a:latin typeface="Calibri"/>
                <a:cs typeface="Calibri"/>
              </a:rPr>
              <a:t>Model</a:t>
            </a:r>
            <a:r>
              <a:rPr sz="1400" b="1" spc="-40">
                <a:latin typeface="Calibri"/>
                <a:cs typeface="Calibri"/>
              </a:rPr>
              <a:t> </a:t>
            </a:r>
            <a:r>
              <a:rPr sz="1400" b="1" spc="-10">
                <a:latin typeface="Calibri"/>
                <a:cs typeface="Calibri"/>
              </a:rPr>
              <a:t>Building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Creating</a:t>
            </a:r>
            <a:r>
              <a:rPr sz="1200" spc="-3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optimizing</a:t>
            </a:r>
            <a:r>
              <a:rPr sz="1200" spc="-2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200" spc="-2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1D</a:t>
            </a:r>
            <a:endParaRPr sz="12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55"/>
              </a:spcBef>
            </a:pP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Convolutional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Neural</a:t>
            </a:r>
            <a:r>
              <a:rPr sz="1200" spc="-3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Network</a:t>
            </a:r>
            <a:r>
              <a:rPr sz="1200" spc="-1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25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discern</a:t>
            </a:r>
            <a:r>
              <a:rPr sz="1200" spc="-20">
                <a:solidFill>
                  <a:srgbClr val="374151"/>
                </a:solidFill>
                <a:latin typeface="Calibri"/>
                <a:cs typeface="Calibri"/>
              </a:rPr>
              <a:t> sex-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specific</a:t>
            </a:r>
            <a:r>
              <a:rPr sz="1200" spc="1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374151"/>
                </a:solidFill>
                <a:latin typeface="Calibri"/>
                <a:cs typeface="Calibri"/>
              </a:rPr>
              <a:t>aging</a:t>
            </a:r>
            <a:r>
              <a:rPr sz="1200" spc="-15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200" spc="-10">
                <a:solidFill>
                  <a:srgbClr val="374151"/>
                </a:solidFill>
                <a:latin typeface="Calibri"/>
                <a:cs typeface="Calibri"/>
              </a:rPr>
              <a:t>patterns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76600" y="3604279"/>
            <a:ext cx="669747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>
                <a:solidFill>
                  <a:srgbClr val="FFFFFF"/>
                </a:solidFill>
                <a:latin typeface="Now" pitchFamily="2" charset="77"/>
                <a:cs typeface="Calibri"/>
              </a:rPr>
              <a:t>RESEARCH</a:t>
            </a:r>
            <a:r>
              <a:rPr sz="1600" spc="-40">
                <a:solidFill>
                  <a:srgbClr val="FFFFFF"/>
                </a:solidFill>
                <a:latin typeface="Now" pitchFamily="2" charset="77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Now" pitchFamily="2" charset="77"/>
                <a:cs typeface="Calibri"/>
              </a:rPr>
              <a:t>OBJECTIVE:</a:t>
            </a:r>
            <a:r>
              <a:rPr sz="1600" spc="-40">
                <a:solidFill>
                  <a:srgbClr val="FFFFFF"/>
                </a:solidFill>
                <a:latin typeface="Now" pitchFamily="2" charset="77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Now" pitchFamily="2" charset="77"/>
                <a:cs typeface="Calibri"/>
              </a:rPr>
              <a:t>DEVELOP</a:t>
            </a:r>
            <a:r>
              <a:rPr sz="1600" spc="-35">
                <a:solidFill>
                  <a:srgbClr val="FFFFFF"/>
                </a:solidFill>
                <a:latin typeface="Now" pitchFamily="2" charset="77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Now" pitchFamily="2" charset="77"/>
                <a:cs typeface="Calibri"/>
              </a:rPr>
              <a:t>A</a:t>
            </a:r>
            <a:r>
              <a:rPr sz="1600" spc="-50">
                <a:solidFill>
                  <a:srgbClr val="FFFFFF"/>
                </a:solidFill>
                <a:latin typeface="Now" pitchFamily="2" charset="77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Now" pitchFamily="2" charset="77"/>
                <a:cs typeface="Calibri"/>
              </a:rPr>
              <a:t>PIPELINE</a:t>
            </a:r>
            <a:r>
              <a:rPr sz="1600" spc="-55">
                <a:solidFill>
                  <a:srgbClr val="FFFFFF"/>
                </a:solidFill>
                <a:latin typeface="Now" pitchFamily="2" charset="77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Now" pitchFamily="2" charset="77"/>
                <a:cs typeface="Calibri"/>
              </a:rPr>
              <a:t>TO</a:t>
            </a:r>
            <a:r>
              <a:rPr sz="1600" spc="-55">
                <a:solidFill>
                  <a:srgbClr val="FFFFFF"/>
                </a:solidFill>
                <a:latin typeface="Now" pitchFamily="2" charset="77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Now" pitchFamily="2" charset="77"/>
                <a:cs typeface="Calibri"/>
              </a:rPr>
              <a:t>PREDICT</a:t>
            </a:r>
            <a:r>
              <a:rPr sz="1600" spc="-45">
                <a:solidFill>
                  <a:srgbClr val="FFFFFF"/>
                </a:solidFill>
                <a:latin typeface="Now" pitchFamily="2" charset="77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Now" pitchFamily="2" charset="77"/>
                <a:cs typeface="Calibri"/>
              </a:rPr>
              <a:t>SEX_AGE</a:t>
            </a:r>
            <a:endParaRPr sz="1600">
              <a:latin typeface="Now" pitchFamily="2" charset="77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12241" y="432828"/>
            <a:ext cx="11358372" cy="6018276"/>
            <a:chOff x="412241" y="432828"/>
            <a:chExt cx="11358372" cy="601827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241" y="432828"/>
              <a:ext cx="11358372" cy="60182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6885" y="480060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2">
            <a:extLst>
              <a:ext uri="{FF2B5EF4-FFF2-40B4-BE49-F238E27FC236}">
                <a16:creationId xmlns:a16="http://schemas.microsoft.com/office/drawing/2014/main" id="{1B99E66C-807A-0A26-BB1A-8BACEB0EED19}"/>
              </a:ext>
            </a:extLst>
          </p:cNvPr>
          <p:cNvSpPr txBox="1">
            <a:spLocks/>
          </p:cNvSpPr>
          <p:nvPr/>
        </p:nvSpPr>
        <p:spPr>
          <a:xfrm>
            <a:off x="1259896" y="5194269"/>
            <a:ext cx="264085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 algn="l">
              <a:spcBef>
                <a:spcPts val="100"/>
              </a:spcBef>
            </a:pPr>
            <a:r>
              <a:rPr lang="en-GB" sz="1100" dirty="0">
                <a:solidFill>
                  <a:srgbClr val="44536A"/>
                </a:solidFill>
              </a:rPr>
              <a:t>Figure 26</a:t>
            </a:r>
            <a:r>
              <a:rPr lang="en-GB" sz="1100" spc="-45" dirty="0">
                <a:solidFill>
                  <a:srgbClr val="44536A"/>
                </a:solidFill>
              </a:rPr>
              <a:t> </a:t>
            </a:r>
            <a:r>
              <a:rPr lang="en-GB" sz="1100" dirty="0">
                <a:solidFill>
                  <a:srgbClr val="44536A"/>
                </a:solidFill>
              </a:rPr>
              <a:t>:</a:t>
            </a:r>
            <a:r>
              <a:rPr lang="en-GB" sz="1100" spc="-40" dirty="0">
                <a:solidFill>
                  <a:srgbClr val="44536A"/>
                </a:solidFill>
              </a:rPr>
              <a:t> Sex SHAP Summary Plot – All Genes (ACC: 99.72%)</a:t>
            </a:r>
            <a:endParaRPr lang="en-GB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390D7C-6902-745E-E28E-313200F9AD33}"/>
              </a:ext>
            </a:extLst>
          </p:cNvPr>
          <p:cNvSpPr txBox="1"/>
          <p:nvPr/>
        </p:nvSpPr>
        <p:spPr>
          <a:xfrm>
            <a:off x="4948426" y="5114836"/>
            <a:ext cx="24453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1100" dirty="0">
                <a:solidFill>
                  <a:srgbClr val="44536A"/>
                </a:solidFill>
                <a:latin typeface="+mj-lt"/>
              </a:rPr>
              <a:t>Figure 27</a:t>
            </a:r>
            <a:r>
              <a:rPr lang="en-GB" sz="1100" spc="-45" dirty="0">
                <a:solidFill>
                  <a:srgbClr val="44536A"/>
                </a:solidFill>
                <a:latin typeface="+mj-lt"/>
              </a:rPr>
              <a:t> </a:t>
            </a:r>
            <a:r>
              <a:rPr lang="en-GB" sz="1100" dirty="0">
                <a:solidFill>
                  <a:srgbClr val="44536A"/>
                </a:solidFill>
                <a:latin typeface="+mj-lt"/>
              </a:rPr>
              <a:t>:</a:t>
            </a:r>
            <a:r>
              <a:rPr lang="en-GB" sz="1100" spc="-40" dirty="0">
                <a:solidFill>
                  <a:srgbClr val="44536A"/>
                </a:solidFill>
                <a:latin typeface="+mj-lt"/>
              </a:rPr>
              <a:t> Sex SHAP Summary Plot – Only Autosomal Genes (ACC: 88%)</a:t>
            </a:r>
            <a:endParaRPr lang="en-GB" sz="11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FD153C-71E5-0DD6-B3F6-76BD65E60707}"/>
              </a:ext>
            </a:extLst>
          </p:cNvPr>
          <p:cNvSpPr txBox="1"/>
          <p:nvPr/>
        </p:nvSpPr>
        <p:spPr>
          <a:xfrm>
            <a:off x="5667312" y="808417"/>
            <a:ext cx="848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0870" algn="l"/>
                <a:tab pos="4662805" algn="l"/>
              </a:tabLst>
            </a:pPr>
            <a:r>
              <a:rPr lang="en-GB" sz="3200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SEX</a:t>
            </a:r>
            <a:endParaRPr lang="en-GB" sz="3200" dirty="0">
              <a:uFill>
                <a:solidFill>
                  <a:srgbClr val="000000"/>
                </a:solidFill>
              </a:uFill>
              <a:latin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9F4FBC-B1BA-38D2-C82F-E04394F0E3CF}"/>
              </a:ext>
            </a:extLst>
          </p:cNvPr>
          <p:cNvSpPr txBox="1"/>
          <p:nvPr/>
        </p:nvSpPr>
        <p:spPr>
          <a:xfrm>
            <a:off x="8441432" y="5114836"/>
            <a:ext cx="2759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1100" dirty="0">
                <a:solidFill>
                  <a:srgbClr val="44536A"/>
                </a:solidFill>
                <a:latin typeface="+mj-lt"/>
              </a:rPr>
              <a:t>Figure 28</a:t>
            </a:r>
            <a:r>
              <a:rPr lang="en-GB" sz="1100" spc="-45" dirty="0">
                <a:solidFill>
                  <a:srgbClr val="44536A"/>
                </a:solidFill>
                <a:latin typeface="+mj-lt"/>
              </a:rPr>
              <a:t> </a:t>
            </a:r>
            <a:r>
              <a:rPr lang="en-GB" sz="1100" dirty="0">
                <a:solidFill>
                  <a:srgbClr val="44536A"/>
                </a:solidFill>
                <a:latin typeface="+mj-lt"/>
              </a:rPr>
              <a:t>:</a:t>
            </a:r>
            <a:r>
              <a:rPr lang="en-GB" sz="1100" spc="-40" dirty="0">
                <a:solidFill>
                  <a:srgbClr val="44536A"/>
                </a:solidFill>
                <a:latin typeface="+mj-lt"/>
              </a:rPr>
              <a:t> Sex SHAP Summary Plot – Only </a:t>
            </a:r>
            <a:r>
              <a:rPr lang="en-GB" sz="1100" spc="-40" dirty="0" err="1">
                <a:solidFill>
                  <a:srgbClr val="44536A"/>
                </a:solidFill>
                <a:latin typeface="+mj-lt"/>
              </a:rPr>
              <a:t>lnc</a:t>
            </a:r>
            <a:r>
              <a:rPr lang="en-GB" sz="1100" spc="-40" dirty="0">
                <a:solidFill>
                  <a:srgbClr val="44536A"/>
                </a:solidFill>
                <a:latin typeface="+mj-lt"/>
              </a:rPr>
              <a:t> and non-</a:t>
            </a:r>
            <a:r>
              <a:rPr lang="en-GB" sz="1100" spc="-40" dirty="0" err="1">
                <a:solidFill>
                  <a:srgbClr val="44536A"/>
                </a:solidFill>
                <a:latin typeface="+mj-lt"/>
              </a:rPr>
              <a:t>austosomal</a:t>
            </a:r>
            <a:r>
              <a:rPr lang="en-GB" sz="1100" spc="-40" dirty="0">
                <a:solidFill>
                  <a:srgbClr val="44536A"/>
                </a:solidFill>
                <a:latin typeface="+mj-lt"/>
              </a:rPr>
              <a:t> Genes (ACC: 99.78%)</a:t>
            </a:r>
            <a:endParaRPr lang="en-GB" sz="1100" dirty="0">
              <a:latin typeface="+mj-lt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F3C0A2F-81CF-0367-D484-8D6C642BD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074" y="1496624"/>
            <a:ext cx="2895679" cy="3438619"/>
          </a:xfrm>
          <a:prstGeom prst="rect">
            <a:avLst/>
          </a:prstGeom>
        </p:spPr>
      </p:pic>
      <p:pic>
        <p:nvPicPr>
          <p:cNvPr id="12" name="Picture 11" descr="A graph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C044F947-29D7-46E3-2D14-42B5F95FCB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33" y="1537322"/>
            <a:ext cx="2895679" cy="3438619"/>
          </a:xfrm>
          <a:prstGeom prst="rect">
            <a:avLst/>
          </a:prstGeom>
        </p:spPr>
      </p:pic>
      <p:pic>
        <p:nvPicPr>
          <p:cNvPr id="17" name="Picture 16" descr="A screen shot of a computer&#10;&#10;Description automatically generated">
            <a:extLst>
              <a:ext uri="{FF2B5EF4-FFF2-40B4-BE49-F238E27FC236}">
                <a16:creationId xmlns:a16="http://schemas.microsoft.com/office/drawing/2014/main" id="{4E0108F7-8144-21BC-5208-DC2B2106EC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4" y="1549293"/>
            <a:ext cx="3000864" cy="35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54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12241" y="432828"/>
            <a:ext cx="11358372" cy="6018276"/>
            <a:chOff x="412241" y="432828"/>
            <a:chExt cx="11358372" cy="601827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241" y="432828"/>
              <a:ext cx="11358372" cy="60182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011" y="480060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8293" y="3348228"/>
              <a:ext cx="10535920" cy="0"/>
            </a:xfrm>
            <a:custGeom>
              <a:avLst/>
              <a:gdLst/>
              <a:ahLst/>
              <a:cxnLst/>
              <a:rect l="l" t="t" r="r" b="b"/>
              <a:pathLst>
                <a:path w="10535920">
                  <a:moveTo>
                    <a:pt x="0" y="0"/>
                  </a:moveTo>
                  <a:lnTo>
                    <a:pt x="10535539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27613" y="6459848"/>
            <a:ext cx="715562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dirty="0">
                <a:latin typeface="Calibri"/>
                <a:cs typeface="Calibri"/>
              </a:rPr>
              <a:t>Figures 29: </a:t>
            </a:r>
            <a:r>
              <a:rPr sz="1800" dirty="0">
                <a:latin typeface="Calibri"/>
                <a:cs typeface="Calibri"/>
              </a:rPr>
              <a:t>LIME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Explanations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lang="en-GB" sz="1800" spc="-45" dirty="0">
                <a:latin typeface="Calibri"/>
                <a:cs typeface="Calibri"/>
              </a:rPr>
              <a:t>for SEX_AGE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lang="en-GB" dirty="0">
                <a:latin typeface="Calibri"/>
                <a:cs typeface="Calibri"/>
              </a:rPr>
              <a:t>T: </a:t>
            </a:r>
            <a:r>
              <a:rPr sz="1800" dirty="0">
                <a:latin typeface="Calibri"/>
                <a:cs typeface="Calibri"/>
              </a:rPr>
              <a:t>correct</a:t>
            </a:r>
            <a:r>
              <a:rPr lang="en-GB" sz="1800" spc="-45" dirty="0">
                <a:latin typeface="Calibri"/>
                <a:cs typeface="Calibri"/>
              </a:rPr>
              <a:t>, B: </a:t>
            </a:r>
            <a:r>
              <a:rPr sz="1800" spc="-10" dirty="0">
                <a:latin typeface="Calibri"/>
                <a:cs typeface="Calibri"/>
              </a:rPr>
              <a:t>incorrect)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7" name="Picture 6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01709635-6E38-7C1A-0601-D4CAFFCFF7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26" y="614426"/>
            <a:ext cx="8763000" cy="2647134"/>
          </a:xfrm>
          <a:prstGeom prst="rect">
            <a:avLst/>
          </a:prstGeom>
        </p:spPr>
      </p:pic>
      <p:pic>
        <p:nvPicPr>
          <p:cNvPr id="11" name="Picture 10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9D39714D-AEE3-1521-35A8-9C8AA573F2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913" y="3509772"/>
            <a:ext cx="8451026" cy="255225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5150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6062" y="483869"/>
            <a:ext cx="3413760" cy="5889625"/>
          </a:xfrm>
          <a:custGeom>
            <a:avLst/>
            <a:gdLst/>
            <a:ahLst/>
            <a:cxnLst/>
            <a:rect l="l" t="t" r="r" b="b"/>
            <a:pathLst>
              <a:path w="3413760" h="5889625">
                <a:moveTo>
                  <a:pt x="3413760" y="0"/>
                </a:moveTo>
                <a:lnTo>
                  <a:pt x="0" y="0"/>
                </a:lnTo>
                <a:lnTo>
                  <a:pt x="0" y="5889498"/>
                </a:lnTo>
                <a:lnTo>
                  <a:pt x="3413760" y="5889498"/>
                </a:lnTo>
                <a:lnTo>
                  <a:pt x="34137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2128" y="486155"/>
            <a:ext cx="3575685" cy="5888990"/>
          </a:xfrm>
          <a:custGeom>
            <a:avLst/>
            <a:gdLst/>
            <a:ahLst/>
            <a:cxnLst/>
            <a:rect l="l" t="t" r="r" b="b"/>
            <a:pathLst>
              <a:path w="3575684" h="5888990">
                <a:moveTo>
                  <a:pt x="3575304" y="0"/>
                </a:moveTo>
                <a:lnTo>
                  <a:pt x="0" y="0"/>
                </a:lnTo>
                <a:lnTo>
                  <a:pt x="0" y="5888736"/>
                </a:lnTo>
                <a:lnTo>
                  <a:pt x="3575304" y="5888736"/>
                </a:lnTo>
                <a:lnTo>
                  <a:pt x="3575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08214" y="483869"/>
            <a:ext cx="3899535" cy="2864485"/>
          </a:xfrm>
          <a:custGeom>
            <a:avLst/>
            <a:gdLst/>
            <a:ahLst/>
            <a:cxnLst/>
            <a:rect l="l" t="t" r="r" b="b"/>
            <a:pathLst>
              <a:path w="3899534" h="2864485">
                <a:moveTo>
                  <a:pt x="3899154" y="0"/>
                </a:moveTo>
                <a:lnTo>
                  <a:pt x="0" y="0"/>
                </a:lnTo>
                <a:lnTo>
                  <a:pt x="0" y="2864357"/>
                </a:lnTo>
                <a:lnTo>
                  <a:pt x="3899154" y="2864357"/>
                </a:lnTo>
                <a:lnTo>
                  <a:pt x="38991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08214" y="3509009"/>
            <a:ext cx="3899535" cy="2847975"/>
          </a:xfrm>
          <a:custGeom>
            <a:avLst/>
            <a:gdLst/>
            <a:ahLst/>
            <a:cxnLst/>
            <a:rect l="l" t="t" r="r" b="b"/>
            <a:pathLst>
              <a:path w="3899534" h="2847975">
                <a:moveTo>
                  <a:pt x="3899154" y="0"/>
                </a:moveTo>
                <a:lnTo>
                  <a:pt x="0" y="0"/>
                </a:lnTo>
                <a:lnTo>
                  <a:pt x="0" y="2847594"/>
                </a:lnTo>
                <a:lnTo>
                  <a:pt x="3899154" y="2847594"/>
                </a:lnTo>
                <a:lnTo>
                  <a:pt x="38991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97480" y="6468969"/>
            <a:ext cx="1158240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1400" dirty="0">
                <a:solidFill>
                  <a:srgbClr val="FFFFFF"/>
                </a:solidFill>
                <a:latin typeface="Calibri"/>
                <a:cs typeface="Calibri"/>
              </a:rPr>
              <a:t>Figure 30: </a:t>
            </a:r>
            <a:r>
              <a:rPr lang="en-US" sz="1400" dirty="0">
                <a:solidFill>
                  <a:srgbClr val="FFFFFF"/>
                </a:solidFill>
                <a:latin typeface="Calibri"/>
                <a:cs typeface="Calibri"/>
              </a:rPr>
              <a:t> Differential expression of the top 20 SHAP-identified features (from SEX_AGE) across age groups by sex.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17" name="Picture 16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442FBB68-FD9B-BC3B-7C1D-1526D6B10B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56" y="586344"/>
            <a:ext cx="2252980" cy="1680795"/>
          </a:xfrm>
          <a:prstGeom prst="rect">
            <a:avLst/>
          </a:prstGeom>
        </p:spPr>
      </p:pic>
      <p:pic>
        <p:nvPicPr>
          <p:cNvPr id="19" name="Picture 18" descr="A graph with a line and a red line&#10;&#10;Description automatically generated">
            <a:extLst>
              <a:ext uri="{FF2B5EF4-FFF2-40B4-BE49-F238E27FC236}">
                <a16:creationId xmlns:a16="http://schemas.microsoft.com/office/drawing/2014/main" id="{DF4EF9BA-4DF9-5694-79FF-B2991F05D7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56" y="2421845"/>
            <a:ext cx="2252981" cy="1680795"/>
          </a:xfrm>
          <a:prstGeom prst="rect">
            <a:avLst/>
          </a:prstGeom>
        </p:spPr>
      </p:pic>
      <p:pic>
        <p:nvPicPr>
          <p:cNvPr id="21" name="Picture 2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C50A97B4-F2C4-8282-A3CD-85BF1B28B4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67" y="4318307"/>
            <a:ext cx="2416156" cy="1802529"/>
          </a:xfrm>
          <a:prstGeom prst="rect">
            <a:avLst/>
          </a:prstGeom>
        </p:spPr>
      </p:pic>
      <p:pic>
        <p:nvPicPr>
          <p:cNvPr id="23" name="Picture 2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EB2C6466-088C-8FEB-9AF7-FA64BC2D9C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576" y="581630"/>
            <a:ext cx="2339519" cy="1745356"/>
          </a:xfrm>
          <a:prstGeom prst="rect">
            <a:avLst/>
          </a:prstGeom>
        </p:spPr>
      </p:pic>
      <p:pic>
        <p:nvPicPr>
          <p:cNvPr id="25" name="Picture 24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F3D73280-27EE-3416-D1F6-05A39D75BF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575" y="2458036"/>
            <a:ext cx="2339519" cy="1745356"/>
          </a:xfrm>
          <a:prstGeom prst="rect">
            <a:avLst/>
          </a:prstGeom>
        </p:spPr>
      </p:pic>
      <p:pic>
        <p:nvPicPr>
          <p:cNvPr id="27" name="Picture 26" descr="A graph with a red and blue line&#10;&#10;Description automatically generated">
            <a:extLst>
              <a:ext uri="{FF2B5EF4-FFF2-40B4-BE49-F238E27FC236}">
                <a16:creationId xmlns:a16="http://schemas.microsoft.com/office/drawing/2014/main" id="{ED5C779C-357C-F90C-3814-F882137A7D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248" y="4355758"/>
            <a:ext cx="2482174" cy="1851781"/>
          </a:xfrm>
          <a:prstGeom prst="rect">
            <a:avLst/>
          </a:prstGeom>
        </p:spPr>
      </p:pic>
      <p:pic>
        <p:nvPicPr>
          <p:cNvPr id="29" name="Picture 28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9549189F-B7E4-BF9E-FE6C-B8E8CA9143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901" y="559682"/>
            <a:ext cx="3595348" cy="2682244"/>
          </a:xfrm>
          <a:prstGeom prst="rect">
            <a:avLst/>
          </a:prstGeom>
        </p:spPr>
      </p:pic>
      <p:pic>
        <p:nvPicPr>
          <p:cNvPr id="31" name="Picture 3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7111F2C-AC3B-BD5F-B6F6-B08B37BB49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062" y="3701508"/>
            <a:ext cx="3054022" cy="227839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166234" y="1573911"/>
            <a:ext cx="0" cy="3710304"/>
          </a:xfrm>
          <a:custGeom>
            <a:avLst/>
            <a:gdLst/>
            <a:ahLst/>
            <a:cxnLst/>
            <a:rect l="l" t="t" r="r" b="b"/>
            <a:pathLst>
              <a:path h="3710304">
                <a:moveTo>
                  <a:pt x="0" y="0"/>
                </a:moveTo>
                <a:lnTo>
                  <a:pt x="0" y="37101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96046" y="1573911"/>
            <a:ext cx="0" cy="3710304"/>
          </a:xfrm>
          <a:custGeom>
            <a:avLst/>
            <a:gdLst/>
            <a:ahLst/>
            <a:cxnLst/>
            <a:rect l="l" t="t" r="r" b="b"/>
            <a:pathLst>
              <a:path h="3710304">
                <a:moveTo>
                  <a:pt x="0" y="0"/>
                </a:moveTo>
                <a:lnTo>
                  <a:pt x="0" y="37101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584C5435-B52B-1CCF-553E-CDE32B74AC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95" y="104763"/>
            <a:ext cx="2240839" cy="1671738"/>
          </a:xfrm>
          <a:prstGeom prst="rect">
            <a:avLst/>
          </a:prstGeom>
        </p:spPr>
      </p:pic>
      <p:pic>
        <p:nvPicPr>
          <p:cNvPr id="12" name="Picture 11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037AEF7A-9255-2E98-7343-E921640EFC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0" y="1840365"/>
            <a:ext cx="2240839" cy="1671737"/>
          </a:xfrm>
          <a:prstGeom prst="rect">
            <a:avLst/>
          </a:prstGeom>
        </p:spPr>
      </p:pic>
      <p:pic>
        <p:nvPicPr>
          <p:cNvPr id="14" name="Picture 13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BA1A4B9D-B66A-0306-A3EB-EE2C8D2A6B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99" y="1761288"/>
            <a:ext cx="2267523" cy="1691644"/>
          </a:xfrm>
          <a:prstGeom prst="rect">
            <a:avLst/>
          </a:prstGeom>
        </p:spPr>
      </p:pic>
      <p:pic>
        <p:nvPicPr>
          <p:cNvPr id="16" name="Picture 15" descr="A graph with red and blue lines and numbers&#10;&#10;Description automatically generated">
            <a:extLst>
              <a:ext uri="{FF2B5EF4-FFF2-40B4-BE49-F238E27FC236}">
                <a16:creationId xmlns:a16="http://schemas.microsoft.com/office/drawing/2014/main" id="{840246EE-19E2-B335-B5BF-ED3F8F8B29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996" y="5182089"/>
            <a:ext cx="2215790" cy="1653051"/>
          </a:xfrm>
          <a:prstGeom prst="rect">
            <a:avLst/>
          </a:prstGeom>
        </p:spPr>
      </p:pic>
      <p:pic>
        <p:nvPicPr>
          <p:cNvPr id="18" name="Picture 17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E82E4E49-2921-205E-7391-27D0A3BA10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521" y="3579754"/>
            <a:ext cx="2164722" cy="1614952"/>
          </a:xfrm>
          <a:prstGeom prst="rect">
            <a:avLst/>
          </a:prstGeom>
        </p:spPr>
      </p:pic>
      <p:pic>
        <p:nvPicPr>
          <p:cNvPr id="20" name="Picture 19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AD4B3EF5-C615-E2D7-0D42-76650144F7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90" y="5253329"/>
            <a:ext cx="2120300" cy="1581811"/>
          </a:xfrm>
          <a:prstGeom prst="rect">
            <a:avLst/>
          </a:prstGeom>
        </p:spPr>
      </p:pic>
      <p:pic>
        <p:nvPicPr>
          <p:cNvPr id="22" name="Picture 21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C3CB739-C653-D70C-1CD9-697CF622B7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99" y="38100"/>
            <a:ext cx="2267522" cy="1691643"/>
          </a:xfrm>
          <a:prstGeom prst="rect">
            <a:avLst/>
          </a:prstGeom>
        </p:spPr>
      </p:pic>
      <p:pic>
        <p:nvPicPr>
          <p:cNvPr id="24" name="Picture 23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81DAB9D0-0F52-8DE6-09B5-D0B6C03947A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593" y="3525421"/>
            <a:ext cx="2219504" cy="1655820"/>
          </a:xfrm>
          <a:prstGeom prst="rect">
            <a:avLst/>
          </a:prstGeom>
        </p:spPr>
      </p:pic>
      <p:pic>
        <p:nvPicPr>
          <p:cNvPr id="26" name="Picture 25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437DA44D-C063-0563-B59F-82A1A882AAE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895" y="5194706"/>
            <a:ext cx="2188677" cy="1632823"/>
          </a:xfrm>
          <a:prstGeom prst="rect">
            <a:avLst/>
          </a:prstGeom>
        </p:spPr>
      </p:pic>
      <p:pic>
        <p:nvPicPr>
          <p:cNvPr id="28" name="Picture 27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F8F6959-D7AD-C9E2-6625-D81DDAE1FB3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5" y="3591810"/>
            <a:ext cx="2120300" cy="1581811"/>
          </a:xfrm>
          <a:prstGeom prst="rect">
            <a:avLst/>
          </a:prstGeom>
        </p:spPr>
      </p:pic>
      <p:pic>
        <p:nvPicPr>
          <p:cNvPr id="30" name="Picture 29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65CAE7BD-91F0-3175-8C4F-953E145D0DB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677" y="127623"/>
            <a:ext cx="2404903" cy="1794134"/>
          </a:xfrm>
          <a:prstGeom prst="rect">
            <a:avLst/>
          </a:prstGeom>
        </p:spPr>
      </p:pic>
      <p:pic>
        <p:nvPicPr>
          <p:cNvPr id="32" name="Picture 31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B9095694-4022-68A1-D25A-81451065C06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2" y="1877303"/>
            <a:ext cx="2275378" cy="169750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659" y="1221486"/>
            <a:ext cx="782955" cy="0"/>
          </a:xfrm>
          <a:custGeom>
            <a:avLst/>
            <a:gdLst/>
            <a:ahLst/>
            <a:cxnLst/>
            <a:rect l="l" t="t" r="r" b="b"/>
            <a:pathLst>
              <a:path w="782955">
                <a:moveTo>
                  <a:pt x="0" y="0"/>
                </a:moveTo>
                <a:lnTo>
                  <a:pt x="782574" y="0"/>
                </a:lnTo>
              </a:path>
            </a:pathLst>
          </a:custGeom>
          <a:ln w="105155">
            <a:solidFill>
              <a:srgbClr val="2B2D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z="3950" u="none">
                <a:solidFill>
                  <a:srgbClr val="2B2D30"/>
                </a:solidFill>
              </a:rPr>
              <a:t>NEXT</a:t>
            </a:r>
            <a:r>
              <a:rPr sz="3950" u="none" spc="160">
                <a:solidFill>
                  <a:srgbClr val="2B2D30"/>
                </a:solidFill>
              </a:rPr>
              <a:t> </a:t>
            </a:r>
            <a:r>
              <a:rPr sz="3950" u="none" spc="-20">
                <a:solidFill>
                  <a:srgbClr val="2B2D30"/>
                </a:solidFill>
              </a:rPr>
              <a:t>STEPS</a:t>
            </a:r>
            <a:endParaRPr sz="3950"/>
          </a:p>
        </p:txBody>
      </p:sp>
      <p:sp>
        <p:nvSpPr>
          <p:cNvPr id="4" name="object 4"/>
          <p:cNvSpPr txBox="1"/>
          <p:nvPr/>
        </p:nvSpPr>
        <p:spPr>
          <a:xfrm>
            <a:off x="7617460" y="2574929"/>
            <a:ext cx="3825240" cy="91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>
                <a:solidFill>
                  <a:srgbClr val="2B2D30"/>
                </a:solidFill>
                <a:latin typeface="Calibri"/>
                <a:cs typeface="Calibri"/>
              </a:rPr>
              <a:t>Diversified</a:t>
            </a:r>
            <a:r>
              <a:rPr sz="2400" b="1" spc="120">
                <a:solidFill>
                  <a:srgbClr val="2B2D30"/>
                </a:solidFill>
                <a:latin typeface="Calibri"/>
                <a:cs typeface="Calibri"/>
              </a:rPr>
              <a:t> </a:t>
            </a:r>
            <a:r>
              <a:rPr sz="2400" b="1" spc="-10">
                <a:solidFill>
                  <a:srgbClr val="2B2D30"/>
                </a:solidFill>
                <a:latin typeface="Calibri"/>
                <a:cs typeface="Calibri"/>
              </a:rPr>
              <a:t>Datasets</a:t>
            </a:r>
            <a:endParaRPr lang="en-GB" sz="2400" b="1" spc="-10">
              <a:solidFill>
                <a:srgbClr val="2B2D30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Calibri"/>
                <a:cs typeface="Calibri"/>
              </a:rPr>
              <a:t>Aim</a:t>
            </a:r>
            <a:r>
              <a:rPr sz="1400" spc="-40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to</a:t>
            </a:r>
            <a:r>
              <a:rPr sz="1400" spc="-3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apply</a:t>
            </a:r>
            <a:r>
              <a:rPr sz="1400" spc="-10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the</a:t>
            </a:r>
            <a:r>
              <a:rPr sz="1400" spc="-2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model</a:t>
            </a:r>
            <a:r>
              <a:rPr sz="1400" spc="-3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to</a:t>
            </a:r>
            <a:r>
              <a:rPr sz="1400" spc="-3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a</a:t>
            </a:r>
            <a:r>
              <a:rPr sz="1400" spc="-30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wider</a:t>
            </a:r>
            <a:r>
              <a:rPr sz="1400" spc="-2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range</a:t>
            </a:r>
            <a:r>
              <a:rPr sz="1400" spc="-20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of</a:t>
            </a:r>
            <a:r>
              <a:rPr sz="1400" spc="-35">
                <a:latin typeface="Calibri"/>
                <a:cs typeface="Calibri"/>
              </a:rPr>
              <a:t> </a:t>
            </a:r>
            <a:r>
              <a:rPr sz="1400" spc="-10">
                <a:latin typeface="Calibri"/>
                <a:cs typeface="Calibri"/>
              </a:rPr>
              <a:t>datasets </a:t>
            </a:r>
            <a:r>
              <a:rPr sz="1400">
                <a:latin typeface="Calibri"/>
                <a:cs typeface="Calibri"/>
              </a:rPr>
              <a:t>collected</a:t>
            </a:r>
            <a:r>
              <a:rPr sz="1400" spc="-45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by</a:t>
            </a:r>
            <a:r>
              <a:rPr sz="1400" spc="-50">
                <a:latin typeface="Calibri"/>
                <a:cs typeface="Calibri"/>
              </a:rPr>
              <a:t> </a:t>
            </a:r>
            <a:r>
              <a:rPr sz="1400" spc="-10">
                <a:latin typeface="Calibri"/>
                <a:cs typeface="Calibri"/>
              </a:rPr>
              <a:t>IISAGE.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9970" y="2546824"/>
            <a:ext cx="641430" cy="64210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84122" y="2322666"/>
            <a:ext cx="4611878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30"/>
              </a:spcBef>
            </a:pPr>
            <a:endParaRPr sz="1400" dirty="0">
              <a:latin typeface="Calibri"/>
              <a:cs typeface="Calibri"/>
            </a:endParaRPr>
          </a:p>
          <a:p>
            <a:pPr marL="2667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Further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Genomic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Analysis</a:t>
            </a:r>
            <a:r>
              <a:rPr lang="en-GB" sz="2400" b="1" spc="-10" dirty="0">
                <a:latin typeface="Calibri"/>
                <a:cs typeface="Calibri"/>
              </a:rPr>
              <a:t> </a:t>
            </a:r>
          </a:p>
          <a:p>
            <a:pPr marL="26670">
              <a:lnSpc>
                <a:spcPct val="100000"/>
              </a:lnSpc>
            </a:pPr>
            <a:endParaRPr lang="en-GB" sz="400" spc="-75" dirty="0">
              <a:latin typeface="Calibri"/>
              <a:cs typeface="Calibri"/>
            </a:endParaRPr>
          </a:p>
          <a:p>
            <a:pPr marL="26670">
              <a:lnSpc>
                <a:spcPct val="100000"/>
              </a:lnSpc>
            </a:pPr>
            <a:r>
              <a:rPr sz="1400" spc="-75" dirty="0">
                <a:latin typeface="Calibri"/>
                <a:cs typeface="Calibri"/>
              </a:rPr>
              <a:t>To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discern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roles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key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genes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sexual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dimorphisms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ageing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flies,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it's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essential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delve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existing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literature,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 err="1">
                <a:latin typeface="Calibri"/>
                <a:cs typeface="Calibri"/>
              </a:rPr>
              <a:t>analyse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biological </a:t>
            </a:r>
            <a:r>
              <a:rPr sz="1400" dirty="0">
                <a:latin typeface="Calibri"/>
                <a:cs typeface="Calibri"/>
              </a:rPr>
              <a:t>functions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using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tools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like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GO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KEGG,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validate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findings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through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lab </a:t>
            </a:r>
            <a:r>
              <a:rPr sz="1400" spc="-10" dirty="0">
                <a:latin typeface="Calibri"/>
                <a:cs typeface="Calibri"/>
              </a:rPr>
              <a:t>experiments,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collaborate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genetics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fly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biology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experts.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2574929"/>
            <a:ext cx="614000" cy="61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FB1B4-3447-6A6D-192E-466E9563D616}"/>
              </a:ext>
            </a:extLst>
          </p:cNvPr>
          <p:cNvSpPr txBox="1"/>
          <p:nvPr/>
        </p:nvSpPr>
        <p:spPr>
          <a:xfrm>
            <a:off x="1428287" y="4387747"/>
            <a:ext cx="4982673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>
                <a:solidFill>
                  <a:schemeClr val="tx1"/>
                </a:solidFill>
                <a:effectLst/>
                <a:latin typeface="+mj-lt"/>
              </a:rPr>
              <a:t>Sci</a:t>
            </a:r>
            <a:r>
              <a:rPr lang="en-GB" sz="2400" b="1" i="0">
                <a:solidFill>
                  <a:srgbClr val="2B2D30"/>
                </a:solidFill>
                <a:effectLst/>
                <a:latin typeface="+mj-lt"/>
              </a:rPr>
              <a:t>entific Publication</a:t>
            </a:r>
          </a:p>
          <a:p>
            <a:pPr marL="25200"/>
            <a:endParaRPr lang="en-US" sz="400" b="0" i="0">
              <a:solidFill>
                <a:schemeClr val="tx1"/>
              </a:solidFill>
              <a:effectLst/>
              <a:latin typeface="+mj-lt"/>
            </a:endParaRPr>
          </a:p>
          <a:p>
            <a:pPr marL="25200"/>
            <a:r>
              <a:rPr lang="en-US" sz="1400" b="0" i="0">
                <a:solidFill>
                  <a:schemeClr val="tx1"/>
                </a:solidFill>
                <a:effectLst/>
                <a:latin typeface="+mj-lt"/>
              </a:rPr>
              <a:t>Prepare a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paper</a:t>
            </a:r>
            <a:r>
              <a:rPr lang="en-US" sz="1400" b="0" i="0">
                <a:solidFill>
                  <a:schemeClr val="tx1"/>
                </a:solidFill>
                <a:effectLst/>
                <a:latin typeface="+mj-lt"/>
              </a:rPr>
              <a:t> detailing the results and analysis for peer-reviewed publication</a:t>
            </a:r>
            <a:r>
              <a:rPr lang="en-US" b="0" i="0">
                <a:solidFill>
                  <a:srgbClr val="374151"/>
                </a:solidFill>
                <a:effectLst/>
                <a:latin typeface="+mj-lt"/>
              </a:rPr>
              <a:t>.</a:t>
            </a:r>
            <a:endParaRPr lang="en-GB">
              <a:latin typeface="+mj-lt"/>
            </a:endParaRPr>
          </a:p>
        </p:txBody>
      </p:sp>
      <p:pic>
        <p:nvPicPr>
          <p:cNvPr id="12" name="object 8" descr="Paper with solid fill">
            <a:extLst>
              <a:ext uri="{FF2B5EF4-FFF2-40B4-BE49-F238E27FC236}">
                <a16:creationId xmlns:a16="http://schemas.microsoft.com/office/drawing/2014/main" id="{0254F8A0-035F-520E-701C-909EAD838DE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2000" y="4387747"/>
            <a:ext cx="614000" cy="614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099" y="593604"/>
            <a:ext cx="10845800" cy="1198625"/>
          </a:xfrm>
          <a:prstGeom prst="rect">
            <a:avLst/>
          </a:prstGeom>
        </p:spPr>
        <p:txBody>
          <a:bodyPr vert="horz" wrap="square" lIns="0" tIns="235330" rIns="0" bIns="0" rtlCol="0">
            <a:spAutoFit/>
          </a:bodyPr>
          <a:lstStyle/>
          <a:p>
            <a:pPr marL="2912745">
              <a:lnSpc>
                <a:spcPct val="100000"/>
              </a:lnSpc>
              <a:spcBef>
                <a:spcPts val="95"/>
              </a:spcBef>
            </a:pPr>
            <a:r>
              <a:t>PRIOR</a:t>
            </a:r>
            <a:r>
              <a:rPr spc="-85"/>
              <a:t> </a:t>
            </a:r>
            <a:r>
              <a:t>WORKS</a:t>
            </a:r>
            <a:r>
              <a:rPr spc="-75"/>
              <a:t> </a:t>
            </a:r>
            <a:r>
              <a:t>AND</a:t>
            </a:r>
            <a:r>
              <a:rPr spc="-95"/>
              <a:t> </a:t>
            </a:r>
            <a:r>
              <a:rPr spc="-10"/>
              <a:t>METHODS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0600" y="2343160"/>
            <a:ext cx="9351772" cy="170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en-US" spc="-10" dirty="0">
              <a:solidFill>
                <a:srgbClr val="374151"/>
              </a:solidFill>
              <a:latin typeface="+mj-lt"/>
              <a:cs typeface="Calibri"/>
            </a:endParaRPr>
          </a:p>
          <a:p>
            <a:pPr algn="l"/>
            <a:r>
              <a:rPr lang="en-US" b="1" dirty="0">
                <a:solidFill>
                  <a:srgbClr val="374151"/>
                </a:solidFill>
                <a:effectLst/>
                <a:latin typeface="+mj-lt"/>
              </a:rPr>
              <a:t>Tzu-Chiao Lu et al.</a:t>
            </a:r>
            <a:r>
              <a:rPr lang="en-US" b="1" dirty="0">
                <a:solidFill>
                  <a:srgbClr val="374151"/>
                </a:solidFill>
                <a:latin typeface="+mj-lt"/>
              </a:rPr>
              <a:t>: </a:t>
            </a:r>
            <a:r>
              <a:rPr lang="en-US" dirty="0">
                <a:solidFill>
                  <a:srgbClr val="374151"/>
                </a:solidFill>
                <a:latin typeface="+mj-lt"/>
              </a:rPr>
              <a:t>P</a:t>
            </a:r>
            <a:r>
              <a:rPr lang="en-US" i="0" dirty="0">
                <a:solidFill>
                  <a:srgbClr val="374151"/>
                </a:solidFill>
                <a:effectLst/>
                <a:latin typeface="+mj-lt"/>
              </a:rPr>
              <a:t>rovided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 the raw UMI data.</a:t>
            </a:r>
            <a:endParaRPr lang="en-US" sz="1800" dirty="0">
              <a:solidFill>
                <a:srgbClr val="374151"/>
              </a:solidFill>
              <a:latin typeface="+mj-lt"/>
              <a:cs typeface="Calibri"/>
            </a:endParaRPr>
          </a:p>
          <a:p>
            <a:pPr marL="2540">
              <a:lnSpc>
                <a:spcPct val="100000"/>
              </a:lnSpc>
              <a:spcBef>
                <a:spcPts val="100"/>
              </a:spcBef>
              <a:buSzPct val="94444"/>
              <a:tabLst>
                <a:tab pos="91440" algn="l"/>
              </a:tabLst>
            </a:pPr>
            <a:endParaRPr lang="en-GB" sz="1800" b="1" spc="-10" dirty="0">
              <a:solidFill>
                <a:srgbClr val="374151"/>
              </a:solidFill>
              <a:latin typeface="+mj-lt"/>
              <a:cs typeface="Calibri"/>
            </a:endParaRPr>
          </a:p>
          <a:p>
            <a:pPr marL="2540">
              <a:lnSpc>
                <a:spcPct val="100000"/>
              </a:lnSpc>
              <a:spcBef>
                <a:spcPts val="100"/>
              </a:spcBef>
              <a:buSzPct val="94444"/>
              <a:tabLst>
                <a:tab pos="91440" algn="l"/>
              </a:tabLst>
            </a:pPr>
            <a:r>
              <a:rPr sz="1800" b="1" spc="-10" dirty="0">
                <a:solidFill>
                  <a:srgbClr val="374151"/>
                </a:solidFill>
                <a:latin typeface="+mj-lt"/>
                <a:cs typeface="Calibri"/>
              </a:rPr>
              <a:t>López-</a:t>
            </a:r>
            <a:r>
              <a:rPr sz="1800" b="1" dirty="0" err="1">
                <a:solidFill>
                  <a:srgbClr val="374151"/>
                </a:solidFill>
                <a:latin typeface="+mj-lt"/>
                <a:cs typeface="Calibri"/>
              </a:rPr>
              <a:t>Otín</a:t>
            </a:r>
            <a:r>
              <a:rPr sz="1800" b="1" spc="-40" dirty="0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+mj-lt"/>
                <a:cs typeface="Calibri"/>
              </a:rPr>
              <a:t>et</a:t>
            </a:r>
            <a:r>
              <a:rPr sz="1800" b="1" spc="-40" dirty="0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+mj-lt"/>
                <a:cs typeface="Calibri"/>
              </a:rPr>
              <a:t>al.:</a:t>
            </a:r>
            <a:r>
              <a:rPr sz="1800" b="1" spc="-35" dirty="0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+mj-lt"/>
                <a:cs typeface="Calibri"/>
              </a:rPr>
              <a:t>Detailed </a:t>
            </a:r>
            <a:r>
              <a:rPr sz="1800" dirty="0">
                <a:solidFill>
                  <a:srgbClr val="374151"/>
                </a:solidFill>
                <a:latin typeface="+mj-lt"/>
                <a:cs typeface="Calibri"/>
              </a:rPr>
              <a:t>the</a:t>
            </a:r>
            <a:r>
              <a:rPr sz="1800" spc="-25" dirty="0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+mj-lt"/>
                <a:cs typeface="Calibri"/>
              </a:rPr>
              <a:t>biological</a:t>
            </a:r>
            <a:r>
              <a:rPr sz="1800" spc="-15" dirty="0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+mj-lt"/>
                <a:cs typeface="Calibri"/>
              </a:rPr>
              <a:t>processes</a:t>
            </a:r>
            <a:r>
              <a:rPr lang="en-GB" spc="-10" dirty="0">
                <a:latin typeface="+mj-lt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+mj-lt"/>
                <a:cs typeface="Calibri"/>
              </a:rPr>
              <a:t>associated</a:t>
            </a:r>
            <a:r>
              <a:rPr sz="1800" spc="-45" dirty="0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+mj-lt"/>
                <a:cs typeface="Calibri"/>
              </a:rPr>
              <a:t>with</a:t>
            </a:r>
            <a:r>
              <a:rPr sz="1800" spc="-35" dirty="0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+mj-lt"/>
                <a:cs typeface="Calibri"/>
              </a:rPr>
              <a:t>aging.</a:t>
            </a:r>
            <a:endParaRPr sz="1800" dirty="0">
              <a:latin typeface="+mj-lt"/>
              <a:cs typeface="Calibri"/>
            </a:endParaRPr>
          </a:p>
          <a:p>
            <a:pPr marL="2540" marR="188595">
              <a:spcBef>
                <a:spcPts val="2160"/>
              </a:spcBef>
              <a:buSzPct val="94444"/>
              <a:tabLst>
                <a:tab pos="91440" algn="l"/>
              </a:tabLst>
            </a:pPr>
            <a:r>
              <a:rPr lang="en-US" sz="1800" b="1" spc="-10" dirty="0" err="1">
                <a:solidFill>
                  <a:srgbClr val="374151"/>
                </a:solidFill>
                <a:latin typeface="+mj-lt"/>
                <a:cs typeface="Calibri"/>
              </a:rPr>
              <a:t>Bronikowski</a:t>
            </a:r>
            <a:r>
              <a:rPr lang="en-US" sz="1800" b="1" spc="-20" dirty="0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lang="en-US" sz="1800" b="1" dirty="0">
                <a:solidFill>
                  <a:srgbClr val="374151"/>
                </a:solidFill>
                <a:latin typeface="+mj-lt"/>
                <a:cs typeface="Calibri"/>
              </a:rPr>
              <a:t>et</a:t>
            </a:r>
            <a:r>
              <a:rPr lang="en-US" sz="1800" b="1" spc="-10" dirty="0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lang="en-US" sz="1800" b="1" dirty="0">
                <a:solidFill>
                  <a:srgbClr val="374151"/>
                </a:solidFill>
                <a:latin typeface="+mj-lt"/>
                <a:cs typeface="Calibri"/>
              </a:rPr>
              <a:t>al.:</a:t>
            </a:r>
            <a:r>
              <a:rPr lang="en-US" sz="1800" b="1" spc="-25" dirty="0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lang="en-US" sz="1800" spc="-10" dirty="0">
                <a:solidFill>
                  <a:srgbClr val="374151"/>
                </a:solidFill>
                <a:latin typeface="+mj-lt"/>
                <a:cs typeface="Calibri"/>
              </a:rPr>
              <a:t>Provided</a:t>
            </a:r>
            <a:r>
              <a:rPr lang="en-US" sz="1800" spc="-20" dirty="0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lang="en-US" sz="1800" dirty="0">
                <a:solidFill>
                  <a:srgbClr val="374151"/>
                </a:solidFill>
                <a:latin typeface="+mj-lt"/>
                <a:cs typeface="Calibri"/>
              </a:rPr>
              <a:t>a</a:t>
            </a:r>
            <a:r>
              <a:rPr lang="en-US" sz="1800" spc="-15" dirty="0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lang="en-US" sz="1800" spc="-10" dirty="0">
                <a:solidFill>
                  <a:srgbClr val="374151"/>
                </a:solidFill>
                <a:latin typeface="+mj-lt"/>
                <a:cs typeface="Calibri"/>
              </a:rPr>
              <a:t>comprehensive perspective</a:t>
            </a:r>
            <a:r>
              <a:rPr lang="en-US" sz="1800" spc="-25" dirty="0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lang="en-US" sz="1800" dirty="0">
                <a:solidFill>
                  <a:srgbClr val="374151"/>
                </a:solidFill>
                <a:latin typeface="+mj-lt"/>
                <a:cs typeface="Calibri"/>
              </a:rPr>
              <a:t>on</a:t>
            </a:r>
            <a:r>
              <a:rPr lang="en-US" sz="1800" spc="-15" dirty="0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lang="en-US" sz="1800" spc="-20" dirty="0">
                <a:solidFill>
                  <a:srgbClr val="374151"/>
                </a:solidFill>
                <a:latin typeface="+mj-lt"/>
                <a:cs typeface="Calibri"/>
              </a:rPr>
              <a:t>sex-</a:t>
            </a:r>
            <a:r>
              <a:rPr lang="en-US" sz="1800" dirty="0">
                <a:solidFill>
                  <a:srgbClr val="374151"/>
                </a:solidFill>
                <a:latin typeface="+mj-lt"/>
                <a:cs typeface="Calibri"/>
              </a:rPr>
              <a:t>specific</a:t>
            </a:r>
            <a:r>
              <a:rPr lang="en-US" sz="1800" spc="-20" dirty="0">
                <a:solidFill>
                  <a:srgbClr val="374151"/>
                </a:solidFill>
                <a:latin typeface="+mj-lt"/>
                <a:cs typeface="Calibri"/>
              </a:rPr>
              <a:t> </a:t>
            </a:r>
            <a:r>
              <a:rPr lang="en-US" sz="1800" spc="-10" dirty="0">
                <a:solidFill>
                  <a:srgbClr val="374151"/>
                </a:solidFill>
                <a:latin typeface="+mj-lt"/>
                <a:cs typeface="Calibri"/>
              </a:rPr>
              <a:t>ageing.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34988" y="1875536"/>
            <a:ext cx="501078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indent="-88900">
              <a:lnSpc>
                <a:spcPct val="100000"/>
              </a:lnSpc>
              <a:spcBef>
                <a:spcPts val="100"/>
              </a:spcBef>
              <a:buSzPct val="94444"/>
              <a:buFont typeface="Arial"/>
              <a:buChar char="•"/>
              <a:tabLst>
                <a:tab pos="91440" algn="l"/>
              </a:tabLst>
            </a:pP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1390" y="956056"/>
            <a:ext cx="30562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u="sng" spc="-1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CONCLUSION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698"/>
            <a:ext cx="6116570" cy="6845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39370" algn="ctr">
              <a:lnSpc>
                <a:spcPct val="100000"/>
              </a:lnSpc>
              <a:spcBef>
                <a:spcPts val="935"/>
              </a:spcBef>
            </a:pPr>
            <a:r>
              <a:t>Key</a:t>
            </a:r>
            <a:r>
              <a:rPr spc="-65"/>
              <a:t> </a:t>
            </a:r>
            <a:r>
              <a:rPr spc="-10"/>
              <a:t>Points</a:t>
            </a:r>
          </a:p>
          <a:p>
            <a:pPr marL="241300" marR="508634" indent="-228600">
              <a:lnSpc>
                <a:spcPts val="1510"/>
              </a:lnSpc>
              <a:spcBef>
                <a:spcPts val="1025"/>
              </a:spcBef>
              <a:buChar char="-"/>
              <a:tabLst>
                <a:tab pos="241300" algn="l"/>
              </a:tabLst>
            </a:pPr>
            <a:r>
              <a:rPr b="0">
                <a:latin typeface="Calibri"/>
                <a:cs typeface="Calibri"/>
              </a:rPr>
              <a:t>Developed</a:t>
            </a:r>
            <a:r>
              <a:rPr b="0" spc="-2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a</a:t>
            </a:r>
            <a:r>
              <a:rPr b="0" spc="-4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powerful</a:t>
            </a:r>
            <a:r>
              <a:rPr b="0" spc="-2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pipeline</a:t>
            </a:r>
            <a:r>
              <a:rPr b="0" spc="-1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to</a:t>
            </a:r>
            <a:r>
              <a:rPr b="0" spc="-4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analyse</a:t>
            </a:r>
            <a:r>
              <a:rPr b="0" spc="-2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high-dimensional </a:t>
            </a:r>
            <a:r>
              <a:rPr b="0">
                <a:latin typeface="Calibri"/>
                <a:cs typeface="Calibri"/>
              </a:rPr>
              <a:t>genomics</a:t>
            </a:r>
            <a:r>
              <a:rPr b="0" spc="-60">
                <a:latin typeface="Calibri"/>
                <a:cs typeface="Calibri"/>
              </a:rPr>
              <a:t> </a:t>
            </a:r>
            <a:r>
              <a:rPr b="0" spc="-20">
                <a:latin typeface="Calibri"/>
                <a:cs typeface="Calibri"/>
              </a:rPr>
              <a:t>data.</a:t>
            </a:r>
          </a:p>
          <a:p>
            <a:pPr marL="241300" marR="13335" indent="-228600">
              <a:lnSpc>
                <a:spcPts val="1510"/>
              </a:lnSpc>
              <a:spcBef>
                <a:spcPts val="1005"/>
              </a:spcBef>
              <a:buChar char="-"/>
              <a:tabLst>
                <a:tab pos="241300" algn="l"/>
              </a:tabLst>
            </a:pPr>
            <a:r>
              <a:rPr b="0">
                <a:latin typeface="Calibri"/>
                <a:cs typeface="Calibri"/>
              </a:rPr>
              <a:t>Deep</a:t>
            </a:r>
            <a:r>
              <a:rPr b="0" spc="-25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learning-</a:t>
            </a:r>
            <a:r>
              <a:rPr b="0">
                <a:latin typeface="Calibri"/>
                <a:cs typeface="Calibri"/>
              </a:rPr>
              <a:t>based</a:t>
            </a:r>
            <a:r>
              <a:rPr b="0" spc="-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1D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CNN</a:t>
            </a:r>
            <a:r>
              <a:rPr b="0" spc="-2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model</a:t>
            </a:r>
            <a:r>
              <a:rPr b="0" spc="-2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effectively</a:t>
            </a:r>
            <a:r>
              <a:rPr b="0" spc="-5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recognized intricate</a:t>
            </a:r>
            <a:r>
              <a:rPr b="0" spc="-2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data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patterns,</a:t>
            </a:r>
            <a:r>
              <a:rPr b="0" spc="-2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enabling</a:t>
            </a:r>
            <a:r>
              <a:rPr b="0" spc="-2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precise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predictions</a:t>
            </a:r>
            <a:r>
              <a:rPr b="0" spc="-2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about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sex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 spc="-25">
                <a:latin typeface="Calibri"/>
                <a:cs typeface="Calibri"/>
              </a:rPr>
              <a:t>and </a:t>
            </a:r>
            <a:r>
              <a:rPr b="0">
                <a:latin typeface="Calibri"/>
                <a:cs typeface="Calibri"/>
              </a:rPr>
              <a:t>age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from</a:t>
            </a:r>
            <a:r>
              <a:rPr b="0" spc="-3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gene</a:t>
            </a:r>
            <a:r>
              <a:rPr b="0" spc="-35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expression</a:t>
            </a:r>
            <a:r>
              <a:rPr b="0" spc="-5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profiles.</a:t>
            </a:r>
          </a:p>
          <a:p>
            <a:pPr marL="241300" marR="500380" indent="-228600">
              <a:lnSpc>
                <a:spcPts val="1510"/>
              </a:lnSpc>
              <a:spcBef>
                <a:spcPts val="1000"/>
              </a:spcBef>
              <a:buChar char="-"/>
              <a:tabLst>
                <a:tab pos="241300" algn="l"/>
              </a:tabLst>
            </a:pPr>
            <a:r>
              <a:rPr b="0" spc="-10">
                <a:latin typeface="Calibri"/>
                <a:cs typeface="Calibri"/>
              </a:rPr>
              <a:t>Feature</a:t>
            </a:r>
            <a:r>
              <a:rPr b="0" spc="-4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Importance</a:t>
            </a:r>
            <a:r>
              <a:rPr b="0" spc="-4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gives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insight</a:t>
            </a:r>
            <a:r>
              <a:rPr b="0" spc="-2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into</a:t>
            </a:r>
            <a:r>
              <a:rPr b="0" spc="-3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which</a:t>
            </a:r>
            <a:r>
              <a:rPr b="0" spc="-4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genes</a:t>
            </a:r>
            <a:r>
              <a:rPr b="0" spc="-4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are</a:t>
            </a:r>
            <a:r>
              <a:rPr b="0" spc="-40">
                <a:latin typeface="Calibri"/>
                <a:cs typeface="Calibri"/>
              </a:rPr>
              <a:t> </a:t>
            </a:r>
            <a:r>
              <a:rPr b="0" spc="-20">
                <a:latin typeface="Calibri"/>
                <a:cs typeface="Calibri"/>
              </a:rPr>
              <a:t>most </a:t>
            </a:r>
            <a:r>
              <a:rPr b="0" spc="-10">
                <a:latin typeface="Calibri"/>
                <a:cs typeface="Calibri"/>
              </a:rPr>
              <a:t>important.</a:t>
            </a:r>
          </a:p>
          <a:p>
            <a:pPr marL="238760" marR="368300" indent="-226060" algn="just">
              <a:lnSpc>
                <a:spcPct val="90100"/>
              </a:lnSpc>
              <a:spcBef>
                <a:spcPts val="980"/>
              </a:spcBef>
              <a:buChar char="-"/>
              <a:tabLst>
                <a:tab pos="241300" algn="l"/>
              </a:tabLst>
            </a:pPr>
            <a:r>
              <a:rPr b="0">
                <a:latin typeface="Calibri"/>
                <a:cs typeface="Calibri"/>
              </a:rPr>
              <a:t>Insights</a:t>
            </a:r>
            <a:r>
              <a:rPr b="0" spc="-2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generated</a:t>
            </a:r>
            <a:r>
              <a:rPr b="0" spc="-1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will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enhance</a:t>
            </a:r>
            <a:r>
              <a:rPr b="0" spc="-2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understanding </a:t>
            </a:r>
            <a:r>
              <a:rPr b="0">
                <a:latin typeface="Calibri"/>
                <a:cs typeface="Calibri"/>
              </a:rPr>
              <a:t>of</a:t>
            </a:r>
            <a:r>
              <a:rPr b="0" spc="-40">
                <a:latin typeface="Calibri"/>
                <a:cs typeface="Calibri"/>
              </a:rPr>
              <a:t> </a:t>
            </a:r>
            <a:r>
              <a:rPr b="0" spc="-20">
                <a:latin typeface="Calibri"/>
                <a:cs typeface="Calibri"/>
              </a:rPr>
              <a:t>sex-</a:t>
            </a:r>
            <a:r>
              <a:rPr b="0" spc="-10">
                <a:latin typeface="Calibri"/>
                <a:cs typeface="Calibri"/>
              </a:rPr>
              <a:t>specific 	</a:t>
            </a:r>
            <a:r>
              <a:rPr b="0">
                <a:latin typeface="Calibri"/>
                <a:cs typeface="Calibri"/>
              </a:rPr>
              <a:t>aging</a:t>
            </a:r>
            <a:r>
              <a:rPr b="0" spc="-2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biology</a:t>
            </a:r>
            <a:r>
              <a:rPr b="0" spc="-2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and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underscore</a:t>
            </a:r>
            <a:r>
              <a:rPr b="0" spc="-1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the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efficacy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of</a:t>
            </a:r>
            <a:r>
              <a:rPr b="0" spc="-3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deep</a:t>
            </a:r>
            <a:r>
              <a:rPr b="0" spc="-2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learning</a:t>
            </a:r>
            <a:r>
              <a:rPr b="0" spc="-10">
                <a:latin typeface="Calibri"/>
                <a:cs typeface="Calibri"/>
              </a:rPr>
              <a:t> </a:t>
            </a:r>
            <a:r>
              <a:rPr b="0" spc="-25">
                <a:latin typeface="Calibri"/>
                <a:cs typeface="Calibri"/>
              </a:rPr>
              <a:t>in 	</a:t>
            </a:r>
            <a:r>
              <a:rPr b="0" spc="-10">
                <a:latin typeface="Calibri"/>
                <a:cs typeface="Calibri"/>
              </a:rPr>
              <a:t>genomics.</a:t>
            </a:r>
          </a:p>
          <a:p>
            <a:pPr marL="1906905" algn="just">
              <a:lnSpc>
                <a:spcPct val="100000"/>
              </a:lnSpc>
              <a:spcBef>
                <a:spcPts val="835"/>
              </a:spcBef>
            </a:pPr>
            <a:r>
              <a:t>Project</a:t>
            </a:r>
            <a:r>
              <a:rPr spc="-65"/>
              <a:t> </a:t>
            </a:r>
            <a:r>
              <a:rPr spc="-10"/>
              <a:t>Materials</a:t>
            </a:r>
          </a:p>
          <a:p>
            <a:pPr marL="241300" marR="5080" indent="-228600">
              <a:lnSpc>
                <a:spcPts val="1510"/>
              </a:lnSpc>
              <a:spcBef>
                <a:spcPts val="1019"/>
              </a:spcBef>
              <a:buChar char="-"/>
              <a:tabLst>
                <a:tab pos="241300" algn="l"/>
              </a:tabLst>
            </a:pPr>
            <a:r>
              <a:rPr b="0">
                <a:latin typeface="Calibri"/>
                <a:cs typeface="Calibri"/>
              </a:rPr>
              <a:t>All</a:t>
            </a:r>
            <a:r>
              <a:rPr b="0" spc="-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project</a:t>
            </a:r>
            <a:r>
              <a:rPr b="0" spc="-6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materials</a:t>
            </a:r>
            <a:r>
              <a:rPr b="0" spc="-4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including</a:t>
            </a:r>
            <a:r>
              <a:rPr b="0" spc="-4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code,</a:t>
            </a:r>
            <a:r>
              <a:rPr b="0" spc="-6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onboarding,</a:t>
            </a:r>
            <a:r>
              <a:rPr b="0" spc="-4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lab</a:t>
            </a:r>
            <a:r>
              <a:rPr b="0" spc="-5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materials</a:t>
            </a:r>
            <a:r>
              <a:rPr b="0" spc="-45">
                <a:latin typeface="Calibri"/>
                <a:cs typeface="Calibri"/>
              </a:rPr>
              <a:t> </a:t>
            </a:r>
            <a:r>
              <a:rPr b="0" spc="-25">
                <a:latin typeface="Calibri"/>
                <a:cs typeface="Calibri"/>
              </a:rPr>
              <a:t>and </a:t>
            </a:r>
            <a:r>
              <a:rPr b="0" spc="-10">
                <a:latin typeface="Calibri"/>
                <a:cs typeface="Calibri"/>
              </a:rPr>
              <a:t>deliverables</a:t>
            </a:r>
            <a:r>
              <a:rPr b="0" spc="-2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can</a:t>
            </a:r>
            <a:r>
              <a:rPr b="0" spc="-3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be</a:t>
            </a:r>
            <a:r>
              <a:rPr b="0" spc="-35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found</a:t>
            </a:r>
            <a:r>
              <a:rPr b="0" spc="-3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on</a:t>
            </a:r>
            <a:r>
              <a:rPr b="0" spc="-40">
                <a:latin typeface="Calibri"/>
                <a:cs typeface="Calibri"/>
              </a:rPr>
              <a:t> </a:t>
            </a:r>
            <a:r>
              <a:rPr b="0">
                <a:latin typeface="Calibri"/>
                <a:cs typeface="Calibri"/>
              </a:rPr>
              <a:t>the</a:t>
            </a:r>
            <a:r>
              <a:rPr b="0" spc="-25">
                <a:latin typeface="Calibri"/>
                <a:cs typeface="Calibri"/>
              </a:rPr>
              <a:t> </a:t>
            </a:r>
            <a:r>
              <a:rPr b="0" u="sng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Singh</a:t>
            </a:r>
            <a:r>
              <a:rPr b="0" u="sng" spc="-3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b="0" u="sng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Lab</a:t>
            </a:r>
            <a:r>
              <a:rPr b="0" u="sng" spc="-3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b="0" u="sng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GitHub</a:t>
            </a:r>
            <a:r>
              <a:rPr b="0" spc="-5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b="0" spc="-10">
                <a:latin typeface="Calibri"/>
                <a:cs typeface="Calibri"/>
              </a:rPr>
              <a:t>(Branch:</a:t>
            </a:r>
          </a:p>
          <a:p>
            <a:pPr marL="241300">
              <a:lnSpc>
                <a:spcPts val="1490"/>
              </a:lnSpc>
            </a:pPr>
            <a:r>
              <a:rPr b="0" spc="-25">
                <a:latin typeface="Calibri"/>
                <a:cs typeface="Calibri"/>
              </a:rPr>
              <a:t>Nikolai’s-</a:t>
            </a:r>
            <a:r>
              <a:rPr b="0" spc="-10">
                <a:latin typeface="Calibri"/>
                <a:cs typeface="Calibri"/>
              </a:rPr>
              <a:t>CNN).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77076" y="36599"/>
            <a:ext cx="673678" cy="9012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91403" y="272796"/>
            <a:ext cx="142367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25">
                <a:solidFill>
                  <a:srgbClr val="252525"/>
                </a:solidFill>
                <a:latin typeface="Calibri"/>
                <a:cs typeface="Calibri"/>
              </a:rPr>
              <a:t>EDA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7133" y="1529588"/>
            <a:ext cx="4933315" cy="3682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>
                <a:solidFill>
                  <a:srgbClr val="252525"/>
                </a:solidFill>
                <a:latin typeface="Calibri"/>
                <a:cs typeface="Calibri"/>
              </a:rPr>
              <a:t>Dataset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Initiated</a:t>
            </a:r>
            <a:r>
              <a:rPr sz="14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methodology</a:t>
            </a:r>
            <a:r>
              <a:rPr sz="1400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with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Fly</a:t>
            </a:r>
            <a:r>
              <a:rPr sz="1400" spc="-5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Atlas</a:t>
            </a:r>
            <a:r>
              <a:rPr sz="14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transcriptomics</a:t>
            </a:r>
            <a:r>
              <a:rPr sz="14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dataset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(head</a:t>
            </a:r>
            <a:r>
              <a:rPr sz="14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cells</a:t>
            </a:r>
            <a:r>
              <a:rPr sz="14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only).</a:t>
            </a:r>
            <a:endParaRPr lang="en-GB" sz="1400" spc="-10">
              <a:solidFill>
                <a:srgbClr val="252525"/>
              </a:solidFill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n-GB" sz="1400" spc="-10">
                <a:solidFill>
                  <a:srgbClr val="252525"/>
                </a:solidFill>
                <a:latin typeface="Calibri"/>
                <a:cs typeface="Calibri"/>
              </a:rPr>
              <a:t>     - Obtained raw (UMI-based data) samples from Hongjie Li Lab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1400" b="1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400" b="1" spc="-6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b="1" spc="-10">
                <a:solidFill>
                  <a:srgbClr val="252525"/>
                </a:solidFill>
                <a:latin typeface="Calibri"/>
                <a:cs typeface="Calibri"/>
              </a:rPr>
              <a:t>Integrity</a:t>
            </a:r>
            <a:endParaRPr sz="1400">
              <a:latin typeface="Calibri"/>
              <a:cs typeface="Calibri"/>
            </a:endParaRPr>
          </a:p>
          <a:p>
            <a:pPr marL="12700" marR="293370">
              <a:lnSpc>
                <a:spcPct val="100000"/>
              </a:lnSpc>
            </a:pP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Checked</a:t>
            </a:r>
            <a:r>
              <a:rPr sz="14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for</a:t>
            </a:r>
            <a:r>
              <a:rPr sz="1400" spc="-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4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20">
                <a:solidFill>
                  <a:srgbClr val="252525"/>
                </a:solidFill>
                <a:latin typeface="Calibri"/>
                <a:cs typeface="Calibri"/>
              </a:rPr>
              <a:t>integrity,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ensured</a:t>
            </a:r>
            <a:r>
              <a:rPr sz="1400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no</a:t>
            </a:r>
            <a:r>
              <a:rPr sz="1400" spc="-5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duplicate</a:t>
            </a:r>
            <a:r>
              <a:rPr sz="1400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rows</a:t>
            </a:r>
            <a:r>
              <a:rPr sz="1400" spc="-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or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missing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values</a:t>
            </a:r>
            <a:r>
              <a:rPr sz="1400" spc="-2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14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gene</a:t>
            </a:r>
            <a:r>
              <a:rPr sz="14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expression</a:t>
            </a:r>
            <a:r>
              <a:rPr sz="1400" spc="-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20">
                <a:solidFill>
                  <a:srgbClr val="252525"/>
                </a:solidFill>
                <a:latin typeface="Calibri"/>
                <a:cs typeface="Calibri"/>
              </a:rPr>
              <a:t>data.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400" b="1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400" b="1" spc="-6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b="1" spc="-10">
                <a:solidFill>
                  <a:srgbClr val="252525"/>
                </a:solidFill>
                <a:latin typeface="Calibri"/>
                <a:cs typeface="Calibri"/>
              </a:rPr>
              <a:t>Format</a:t>
            </a:r>
            <a:endParaRPr sz="1400">
              <a:latin typeface="Calibri"/>
              <a:cs typeface="Calibri"/>
            </a:endParaRPr>
          </a:p>
          <a:p>
            <a:pPr marL="12700" marR="91440">
              <a:lnSpc>
                <a:spcPct val="100000"/>
              </a:lnSpc>
            </a:pP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Shifted</a:t>
            </a:r>
            <a:r>
              <a:rPr sz="1400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4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1400" spc="-5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400" spc="-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sparse</a:t>
            </a:r>
            <a:r>
              <a:rPr sz="1400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400" spc="-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dense</a:t>
            </a:r>
            <a:r>
              <a:rPr sz="14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format</a:t>
            </a:r>
            <a:r>
              <a:rPr sz="1400" spc="-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for</a:t>
            </a:r>
            <a:r>
              <a:rPr sz="1400" spc="-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easy</a:t>
            </a:r>
            <a:r>
              <a:rPr sz="14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manipulation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4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analysis.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400" b="1" spc="-30">
                <a:solidFill>
                  <a:srgbClr val="252525"/>
                </a:solidFill>
                <a:latin typeface="Calibri"/>
                <a:cs typeface="Calibri"/>
              </a:rPr>
              <a:t>Target</a:t>
            </a:r>
            <a:r>
              <a:rPr sz="1400" b="1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b="1" spc="-10">
                <a:solidFill>
                  <a:srgbClr val="252525"/>
                </a:solidFill>
                <a:latin typeface="Calibri"/>
                <a:cs typeface="Calibri"/>
              </a:rPr>
              <a:t>Variable</a:t>
            </a:r>
            <a:endParaRPr sz="1400">
              <a:latin typeface="Calibri"/>
              <a:cs typeface="Calibri"/>
            </a:endParaRPr>
          </a:p>
          <a:p>
            <a:pPr marL="298450" marR="260985" indent="-285750">
              <a:lnSpc>
                <a:spcPct val="100000"/>
              </a:lnSpc>
              <a:buChar char="-"/>
              <a:tabLst>
                <a:tab pos="298450" algn="l"/>
              </a:tabLst>
            </a:pP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Analysed</a:t>
            </a:r>
            <a:r>
              <a:rPr sz="14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'sex_age'</a:t>
            </a:r>
            <a:r>
              <a:rPr sz="1400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as</a:t>
            </a:r>
            <a:r>
              <a:rPr sz="1400" spc="-5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primary</a:t>
            </a:r>
            <a:r>
              <a:rPr sz="14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target</a:t>
            </a:r>
            <a:r>
              <a:rPr sz="14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variable,</a:t>
            </a:r>
            <a:r>
              <a:rPr sz="1400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'female_5'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being</a:t>
            </a:r>
            <a:r>
              <a:rPr sz="14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most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populous</a:t>
            </a:r>
            <a:r>
              <a:rPr sz="1400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category.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Char char="-"/>
              <a:tabLst>
                <a:tab pos="297815" algn="l"/>
              </a:tabLst>
            </a:pP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Also</a:t>
            </a:r>
            <a:r>
              <a:rPr sz="1400" spc="-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looked</a:t>
            </a:r>
            <a:r>
              <a:rPr sz="14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at</a:t>
            </a:r>
            <a:r>
              <a:rPr sz="1400" spc="-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‘sex’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‘age’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variables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133" y="5334000"/>
            <a:ext cx="478917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>
                <a:solidFill>
                  <a:srgbClr val="252525"/>
                </a:solidFill>
                <a:latin typeface="Calibri"/>
                <a:cs typeface="Calibri"/>
              </a:rPr>
              <a:t>Gene</a:t>
            </a:r>
            <a:r>
              <a:rPr sz="1400" b="1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b="1" spc="-10">
                <a:solidFill>
                  <a:srgbClr val="252525"/>
                </a:solidFill>
                <a:latin typeface="Calibri"/>
                <a:cs typeface="Calibri"/>
              </a:rPr>
              <a:t>Expression</a:t>
            </a:r>
            <a:r>
              <a:rPr sz="1400" b="1" spc="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b="1" spc="-2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Examined</a:t>
            </a:r>
            <a:r>
              <a:rPr sz="1400" spc="-5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gene</a:t>
            </a:r>
            <a:r>
              <a:rPr sz="1400" spc="-5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expression</a:t>
            </a:r>
            <a:r>
              <a:rPr sz="1400" spc="-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data,</a:t>
            </a:r>
            <a:r>
              <a:rPr sz="1400" spc="-5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decided</a:t>
            </a:r>
            <a:r>
              <a:rPr sz="1400" spc="-5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400" spc="-6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keep</a:t>
            </a:r>
            <a:r>
              <a:rPr sz="1400" spc="-6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identified</a:t>
            </a:r>
            <a:r>
              <a:rPr sz="1400" spc="-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outlier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cells</a:t>
            </a:r>
            <a:r>
              <a:rPr sz="1400" spc="-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due</a:t>
            </a:r>
            <a:r>
              <a:rPr sz="1400" spc="-5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400" spc="-5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potential</a:t>
            </a:r>
            <a:r>
              <a:rPr sz="14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252525"/>
                </a:solidFill>
                <a:latin typeface="Calibri"/>
                <a:cs typeface="Calibri"/>
              </a:rPr>
              <a:t>biological</a:t>
            </a:r>
            <a:r>
              <a:rPr sz="14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252525"/>
                </a:solidFill>
                <a:latin typeface="Calibri"/>
                <a:cs typeface="Calibri"/>
              </a:rPr>
              <a:t>significance.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91910" y="5301205"/>
            <a:ext cx="47332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16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1:</a:t>
            </a:r>
            <a:r>
              <a:rPr sz="16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Bar</a:t>
            </a:r>
            <a:r>
              <a:rPr sz="16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Plot</a:t>
            </a:r>
            <a:r>
              <a:rPr sz="16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Showing</a:t>
            </a:r>
            <a:r>
              <a:rPr sz="16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Class</a:t>
            </a:r>
            <a:r>
              <a:rPr sz="16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44536A"/>
                </a:solidFill>
                <a:latin typeface="Calibri"/>
                <a:cs typeface="Calibri"/>
              </a:rPr>
              <a:t>Distributions</a:t>
            </a:r>
            <a:r>
              <a:rPr sz="16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for</a:t>
            </a:r>
            <a:r>
              <a:rPr sz="1600" spc="-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44536A"/>
                </a:solidFill>
                <a:latin typeface="Calibri"/>
                <a:cs typeface="Calibri"/>
              </a:rPr>
              <a:t>sex_age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8" name="Picture 7" descr="A graph of different colored rectangular shapes&#10;&#10;Description automatically generated with medium confidence">
            <a:extLst>
              <a:ext uri="{FF2B5EF4-FFF2-40B4-BE49-F238E27FC236}">
                <a16:creationId xmlns:a16="http://schemas.microsoft.com/office/drawing/2014/main" id="{4D98CE90-9923-E5E2-C642-F822121F6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64" y="2099227"/>
            <a:ext cx="6237132" cy="31185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7E7E7E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12241" y="432828"/>
            <a:ext cx="11358372" cy="6018276"/>
            <a:chOff x="412241" y="432828"/>
            <a:chExt cx="11358372" cy="601827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241" y="432828"/>
              <a:ext cx="11358372" cy="60182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011" y="480060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79997" y="1143000"/>
              <a:ext cx="0" cy="4572000"/>
            </a:xfrm>
            <a:custGeom>
              <a:avLst/>
              <a:gdLst/>
              <a:ahLst/>
              <a:cxnLst/>
              <a:rect l="l" t="t" r="r" b="b"/>
              <a:pathLst>
                <a:path h="4572000">
                  <a:moveTo>
                    <a:pt x="0" y="0"/>
                  </a:moveTo>
                  <a:lnTo>
                    <a:pt x="0" y="4572000"/>
                  </a:lnTo>
                </a:path>
              </a:pathLst>
            </a:custGeom>
            <a:ln w="6096">
              <a:solidFill>
                <a:srgbClr val="4E4E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42974" y="5011920"/>
            <a:ext cx="38144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14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2:</a:t>
            </a:r>
            <a:r>
              <a:rPr sz="14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Bar</a:t>
            </a:r>
            <a:r>
              <a:rPr sz="14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Plot</a:t>
            </a:r>
            <a:r>
              <a:rPr sz="14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Showing</a:t>
            </a:r>
            <a:r>
              <a:rPr sz="14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Class</a:t>
            </a:r>
            <a:r>
              <a:rPr sz="14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44536A"/>
                </a:solidFill>
                <a:latin typeface="Calibri"/>
                <a:cs typeface="Calibri"/>
              </a:rPr>
              <a:t>Distributions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for</a:t>
            </a:r>
            <a:r>
              <a:rPr sz="14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25">
                <a:solidFill>
                  <a:srgbClr val="44536A"/>
                </a:solidFill>
                <a:latin typeface="Calibri"/>
                <a:cs typeface="Calibri"/>
              </a:rPr>
              <a:t>Sex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47738" y="4965918"/>
            <a:ext cx="38449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14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3:</a:t>
            </a:r>
            <a:r>
              <a:rPr sz="14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Bar</a:t>
            </a:r>
            <a:r>
              <a:rPr sz="14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Plot</a:t>
            </a:r>
            <a:r>
              <a:rPr sz="14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Showing</a:t>
            </a:r>
            <a:r>
              <a:rPr sz="14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Class</a:t>
            </a:r>
            <a:r>
              <a:rPr sz="14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10">
                <a:solidFill>
                  <a:srgbClr val="44536A"/>
                </a:solidFill>
                <a:latin typeface="Calibri"/>
                <a:cs typeface="Calibri"/>
              </a:rPr>
              <a:t>Distributions </a:t>
            </a:r>
            <a:r>
              <a:rPr sz="1400">
                <a:solidFill>
                  <a:srgbClr val="44536A"/>
                </a:solidFill>
                <a:latin typeface="Calibri"/>
                <a:cs typeface="Calibri"/>
              </a:rPr>
              <a:t>for</a:t>
            </a:r>
            <a:r>
              <a:rPr sz="14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25">
                <a:solidFill>
                  <a:srgbClr val="44536A"/>
                </a:solidFill>
                <a:latin typeface="Calibri"/>
                <a:cs typeface="Calibri"/>
              </a:rPr>
              <a:t>Age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Picture 11" descr="A graph showing a number of classes&#10;&#10;Description automatically generated">
            <a:extLst>
              <a:ext uri="{FF2B5EF4-FFF2-40B4-BE49-F238E27FC236}">
                <a16:creationId xmlns:a16="http://schemas.microsoft.com/office/drawing/2014/main" id="{97D0D9A3-8455-F439-09F3-B65EEA624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711" y="2118372"/>
            <a:ext cx="5294376" cy="2647188"/>
          </a:xfrm>
          <a:prstGeom prst="rect">
            <a:avLst/>
          </a:prstGeom>
        </p:spPr>
      </p:pic>
      <p:pic>
        <p:nvPicPr>
          <p:cNvPr id="14" name="Picture 13" descr="A graph showing a number of classes&#10;&#10;Description automatically generated">
            <a:extLst>
              <a:ext uri="{FF2B5EF4-FFF2-40B4-BE49-F238E27FC236}">
                <a16:creationId xmlns:a16="http://schemas.microsoft.com/office/drawing/2014/main" id="{526E22D7-10EF-58E0-9E86-822D17177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0" y="2118372"/>
            <a:ext cx="5244373" cy="28475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E7E7E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241" y="432828"/>
              <a:ext cx="11358372" cy="60182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012" y="480059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76558" y="2625725"/>
            <a:ext cx="42297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1600" spc="-4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4:</a:t>
            </a:r>
            <a:r>
              <a:rPr sz="1600" spc="-5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Gene</a:t>
            </a:r>
            <a:r>
              <a:rPr sz="1600" spc="-4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Expression</a:t>
            </a:r>
            <a:r>
              <a:rPr sz="1600" spc="-4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Matrix</a:t>
            </a:r>
            <a:r>
              <a:rPr sz="1600" spc="-4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for</a:t>
            </a:r>
            <a:r>
              <a:rPr sz="16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First</a:t>
            </a:r>
            <a:r>
              <a:rPr sz="1600" spc="-3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Five</a:t>
            </a:r>
            <a:r>
              <a:rPr sz="1600" spc="-4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44536A"/>
                </a:solidFill>
                <a:latin typeface="Calibri"/>
                <a:cs typeface="Calibri"/>
              </a:rPr>
              <a:t>Cells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73409" y="5826125"/>
            <a:ext cx="38360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16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5:</a:t>
            </a:r>
            <a:r>
              <a:rPr sz="1600" spc="-3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44536A"/>
                </a:solidFill>
                <a:latin typeface="Calibri"/>
                <a:cs typeface="Calibri"/>
              </a:rPr>
              <a:t>Statistical</a:t>
            </a:r>
            <a:r>
              <a:rPr sz="1600" spc="-3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Summary</a:t>
            </a:r>
            <a:r>
              <a:rPr sz="16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of</a:t>
            </a:r>
            <a:r>
              <a:rPr sz="1600" spc="-2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First</a:t>
            </a:r>
            <a:r>
              <a:rPr sz="16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44536A"/>
                </a:solidFill>
                <a:latin typeface="Calibri"/>
                <a:cs typeface="Calibri"/>
              </a:rPr>
              <a:t>10</a:t>
            </a:r>
            <a:r>
              <a:rPr sz="16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44536A"/>
                </a:solidFill>
                <a:latin typeface="Calibri"/>
                <a:cs typeface="Calibri"/>
              </a:rPr>
              <a:t>Genes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3" name="Picture 12" descr="A table of numbers and a few ones&#10;&#10;Description automatically generated with medium confidence">
            <a:extLst>
              <a:ext uri="{FF2B5EF4-FFF2-40B4-BE49-F238E27FC236}">
                <a16:creationId xmlns:a16="http://schemas.microsoft.com/office/drawing/2014/main" id="{B7367E3E-F35E-6389-2B0A-45E3D119E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00" y="3137485"/>
            <a:ext cx="6501000" cy="2552937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58631F9A-6DFF-4A30-8120-81A200E9D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350" y="767921"/>
            <a:ext cx="7296150" cy="16820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6884" y="658979"/>
            <a:ext cx="11238230" cy="5897880"/>
          </a:xfrm>
          <a:custGeom>
            <a:avLst/>
            <a:gdLst/>
            <a:ahLst/>
            <a:cxnLst/>
            <a:rect l="l" t="t" r="r" b="b"/>
            <a:pathLst>
              <a:path w="11238230" h="5897880">
                <a:moveTo>
                  <a:pt x="11237976" y="0"/>
                </a:moveTo>
                <a:lnTo>
                  <a:pt x="0" y="0"/>
                </a:lnTo>
                <a:lnTo>
                  <a:pt x="0" y="5897880"/>
                </a:lnTo>
                <a:lnTo>
                  <a:pt x="11237976" y="5897880"/>
                </a:lnTo>
                <a:lnTo>
                  <a:pt x="11237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72304" y="5787745"/>
            <a:ext cx="3247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1800" spc="-5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lang="en-GB" spc="-55">
                <a:solidFill>
                  <a:srgbClr val="44536A"/>
                </a:solidFill>
                <a:latin typeface="Calibri"/>
                <a:cs typeface="Calibri"/>
              </a:rPr>
              <a:t>7</a:t>
            </a:r>
            <a:r>
              <a:rPr sz="180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1800" spc="-4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44536A"/>
                </a:solidFill>
                <a:latin typeface="Calibri"/>
                <a:cs typeface="Calibri"/>
              </a:rPr>
              <a:t>Observation</a:t>
            </a:r>
            <a:r>
              <a:rPr sz="1800" spc="-5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44536A"/>
                </a:solidFill>
                <a:latin typeface="Calibri"/>
                <a:cs typeface="Calibri"/>
              </a:rPr>
              <a:t>DF</a:t>
            </a:r>
            <a:r>
              <a:rPr sz="1800" spc="-4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0">
                <a:solidFill>
                  <a:srgbClr val="44536A"/>
                </a:solidFill>
                <a:latin typeface="Calibri"/>
                <a:cs typeface="Calibri"/>
              </a:rPr>
              <a:t>Overview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F6F29-E6D2-BA58-56D2-AD339ED88C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01" y="4680177"/>
            <a:ext cx="9862595" cy="806427"/>
          </a:xfrm>
          <a:prstGeom prst="rect">
            <a:avLst/>
          </a:prstGeom>
        </p:spPr>
      </p:pic>
      <p:pic>
        <p:nvPicPr>
          <p:cNvPr id="10" name="Picture 9" descr="A close-up of a graph&#10;&#10;Description automatically generated">
            <a:extLst>
              <a:ext uri="{FF2B5EF4-FFF2-40B4-BE49-F238E27FC236}">
                <a16:creationId xmlns:a16="http://schemas.microsoft.com/office/drawing/2014/main" id="{BBD62A6A-FD44-E9FF-450B-58DB6BB9B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516" y="893711"/>
            <a:ext cx="6324618" cy="3162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30EEB7-BD04-34A5-074F-30E7C0BBBF91}"/>
              </a:ext>
            </a:extLst>
          </p:cNvPr>
          <p:cNvSpPr txBox="1"/>
          <p:nvPr/>
        </p:nvSpPr>
        <p:spPr>
          <a:xfrm>
            <a:off x="3180816" y="4037149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lang="en-GB" sz="1800" spc="-5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lang="en-GB" sz="1800">
                <a:solidFill>
                  <a:srgbClr val="44536A"/>
                </a:solidFill>
                <a:latin typeface="Calibri"/>
                <a:cs typeface="Calibri"/>
              </a:rPr>
              <a:t>6:</a:t>
            </a:r>
            <a:r>
              <a:rPr lang="en-GB" sz="1800" spc="-4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lang="en-GB" sz="1800">
                <a:solidFill>
                  <a:srgbClr val="44536A"/>
                </a:solidFill>
                <a:latin typeface="Calibri"/>
                <a:cs typeface="Calibri"/>
              </a:rPr>
              <a:t>Dense vs Sparse Matrix Transformation Comparison</a:t>
            </a:r>
            <a:endParaRPr lang="en-GB"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166234" y="1573911"/>
            <a:ext cx="0" cy="3710304"/>
          </a:xfrm>
          <a:custGeom>
            <a:avLst/>
            <a:gdLst/>
            <a:ahLst/>
            <a:cxnLst/>
            <a:rect l="l" t="t" r="r" b="b"/>
            <a:pathLst>
              <a:path h="3710304">
                <a:moveTo>
                  <a:pt x="0" y="0"/>
                </a:moveTo>
                <a:lnTo>
                  <a:pt x="0" y="37101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96046" y="1573911"/>
            <a:ext cx="0" cy="3710304"/>
          </a:xfrm>
          <a:custGeom>
            <a:avLst/>
            <a:gdLst/>
            <a:ahLst/>
            <a:cxnLst/>
            <a:rect l="l" t="t" r="r" b="b"/>
            <a:pathLst>
              <a:path h="3710304">
                <a:moveTo>
                  <a:pt x="0" y="0"/>
                </a:moveTo>
                <a:lnTo>
                  <a:pt x="0" y="37101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4B8073CB-202F-7EAC-F878-EC9B39D94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40" y="1345345"/>
            <a:ext cx="5382528" cy="3938744"/>
          </a:xfrm>
          <a:prstGeom prst="rect">
            <a:avLst/>
          </a:prstGeom>
        </p:spPr>
      </p:pic>
      <p:pic>
        <p:nvPicPr>
          <p:cNvPr id="7" name="Picture 6" descr="A graph of colored dots&#10;&#10;Description automatically generated">
            <a:extLst>
              <a:ext uri="{FF2B5EF4-FFF2-40B4-BE49-F238E27FC236}">
                <a16:creationId xmlns:a16="http://schemas.microsoft.com/office/drawing/2014/main" id="{510445D8-2BD6-7A9D-6A27-A810B342C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2" y="1345345"/>
            <a:ext cx="5382528" cy="3938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715378-8BD4-A1CF-DBFB-F32D8B076AA8}"/>
              </a:ext>
            </a:extLst>
          </p:cNvPr>
          <p:cNvSpPr txBox="1"/>
          <p:nvPr/>
        </p:nvSpPr>
        <p:spPr>
          <a:xfrm>
            <a:off x="2209800" y="5638800"/>
            <a:ext cx="891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Figure </a:t>
            </a:r>
            <a:r>
              <a:rPr lang="en-US">
                <a:solidFill>
                  <a:srgbClr val="374151"/>
                </a:solidFill>
                <a:latin typeface="Söhne"/>
              </a:rPr>
              <a:t>8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: PCA scatter plots assessing the impact of biological sex and age on dataset variability, aimed at distinguishing significant biological patterns from noise.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559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1319" y="457200"/>
            <a:ext cx="5643881" cy="2665025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1385"/>
              </a:spcBef>
            </a:pPr>
            <a:r>
              <a:rPr sz="2100" b="1">
                <a:solidFill>
                  <a:srgbClr val="252525"/>
                </a:solidFill>
                <a:latin typeface="Calibri"/>
                <a:cs typeface="Calibri"/>
              </a:rPr>
              <a:t>Initial</a:t>
            </a:r>
            <a:r>
              <a:rPr sz="2100" b="1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2100" b="1" spc="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 spc="-10">
                <a:solidFill>
                  <a:srgbClr val="252525"/>
                </a:solidFill>
                <a:latin typeface="Calibri"/>
                <a:cs typeface="Calibri"/>
              </a:rPr>
              <a:t>Split</a:t>
            </a:r>
            <a:endParaRPr sz="2100">
              <a:latin typeface="Calibri"/>
              <a:cs typeface="Calibri"/>
            </a:endParaRPr>
          </a:p>
          <a:p>
            <a:pPr marL="220979" marR="1047115" indent="-171450">
              <a:lnSpc>
                <a:spcPct val="101400"/>
              </a:lnSpc>
              <a:spcBef>
                <a:spcPts val="635"/>
              </a:spcBef>
              <a:buChar char="-"/>
              <a:tabLst>
                <a:tab pos="220979" algn="l"/>
              </a:tabLst>
            </a:pP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Initial</a:t>
            </a:r>
            <a:r>
              <a:rPr sz="1050" spc="5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stratified</a:t>
            </a:r>
            <a:r>
              <a:rPr sz="1050" spc="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split</a:t>
            </a:r>
            <a:r>
              <a:rPr sz="1050" spc="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dataset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into</a:t>
            </a:r>
            <a:r>
              <a:rPr sz="1050" spc="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evaluation</a:t>
            </a:r>
            <a:r>
              <a:rPr sz="1050" spc="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(for</a:t>
            </a:r>
            <a:r>
              <a:rPr sz="1050" spc="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pre-</a:t>
            </a:r>
            <a:r>
              <a:rPr sz="1050" spc="-10">
                <a:solidFill>
                  <a:srgbClr val="252525"/>
                </a:solidFill>
                <a:latin typeface="Calibri"/>
                <a:cs typeface="Calibri"/>
              </a:rPr>
              <a:t>trained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models)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050" spc="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larger</a:t>
            </a:r>
            <a:r>
              <a:rPr sz="1050" spc="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training</a:t>
            </a:r>
            <a:r>
              <a:rPr sz="1050" spc="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subsets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(everything</a:t>
            </a:r>
            <a:r>
              <a:rPr sz="1050" spc="2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20">
                <a:solidFill>
                  <a:srgbClr val="252525"/>
                </a:solidFill>
                <a:latin typeface="Calibri"/>
                <a:cs typeface="Calibri"/>
              </a:rPr>
              <a:t>else)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5"/>
              </a:spcBef>
              <a:buClr>
                <a:srgbClr val="252525"/>
              </a:buClr>
              <a:buFont typeface="Calibri"/>
              <a:buChar char="-"/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GB" sz="2100" b="1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2100" b="1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 spc="-10">
                <a:solidFill>
                  <a:srgbClr val="252525"/>
                </a:solidFill>
                <a:latin typeface="Calibri"/>
                <a:cs typeface="Calibri"/>
              </a:rPr>
              <a:t>Handling</a:t>
            </a:r>
            <a:endParaRPr sz="2100">
              <a:latin typeface="Calibri"/>
              <a:cs typeface="Calibri"/>
            </a:endParaRPr>
          </a:p>
          <a:p>
            <a:pPr marL="244800" indent="-190800">
              <a:buFontTx/>
              <a:buChar char="-"/>
              <a:tabLst>
                <a:tab pos="229870" algn="l"/>
              </a:tabLst>
            </a:pP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Selective handling</a:t>
            </a:r>
            <a:r>
              <a:rPr sz="1050" spc="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categories</a:t>
            </a:r>
            <a:r>
              <a:rPr lang="en-GB" sz="1050">
                <a:solidFill>
                  <a:srgbClr val="252525"/>
                </a:solidFill>
                <a:latin typeface="Calibri"/>
                <a:cs typeface="Calibri"/>
              </a:rPr>
              <a:t> and properties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, such</a:t>
            </a:r>
            <a:r>
              <a:rPr sz="1050" spc="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as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'mix'</a:t>
            </a:r>
            <a:r>
              <a:rPr sz="1050" spc="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category</a:t>
            </a:r>
            <a:r>
              <a:rPr sz="1050" spc="2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0">
                <a:solidFill>
                  <a:srgbClr val="252525"/>
                </a:solidFill>
                <a:latin typeface="Calibri"/>
                <a:cs typeface="Calibri"/>
              </a:rPr>
              <a:t>exclusion</a:t>
            </a:r>
            <a:r>
              <a:rPr lang="en-GB" sz="1050" spc="-10">
                <a:solidFill>
                  <a:srgbClr val="252525"/>
                </a:solidFill>
                <a:latin typeface="Calibri"/>
                <a:cs typeface="Calibri"/>
              </a:rPr>
              <a:t> and gene shuffling. </a:t>
            </a:r>
          </a:p>
          <a:p>
            <a:pPr marL="244800" indent="-190800">
              <a:buFontTx/>
              <a:buChar char="-"/>
              <a:tabLst>
                <a:tab pos="229870" algn="l"/>
              </a:tabLst>
            </a:pPr>
            <a:r>
              <a:rPr lang="en-US" sz="1050" spc="-10">
                <a:latin typeface="Calibri"/>
                <a:cs typeface="Calibri"/>
              </a:rPr>
              <a:t>Further customizable by removing certain genes (for example, autosomal, non-autosomal, </a:t>
            </a:r>
            <a:r>
              <a:rPr lang="en-US" sz="1050" spc="-10" err="1">
                <a:latin typeface="Calibri"/>
                <a:cs typeface="Calibri"/>
              </a:rPr>
              <a:t>lnc</a:t>
            </a:r>
            <a:r>
              <a:rPr lang="en-US" sz="1050" spc="-10">
                <a:latin typeface="Calibri"/>
                <a:cs typeface="Calibri"/>
              </a:rPr>
              <a:t>, or any combination </a:t>
            </a:r>
            <a:r>
              <a:rPr lang="en-US" sz="1050" spc="-10" err="1">
                <a:latin typeface="Calibri"/>
                <a:cs typeface="Calibri"/>
              </a:rPr>
              <a:t>therfore</a:t>
            </a:r>
            <a:r>
              <a:rPr lang="en-US" sz="1050" spc="-10">
                <a:latin typeface="Calibri"/>
                <a:cs typeface="Calibri"/>
              </a:rPr>
              <a:t>)</a:t>
            </a:r>
            <a:endParaRPr lang="en-US"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252525"/>
              </a:buClr>
            </a:pPr>
            <a:endParaRPr sz="400">
              <a:latin typeface="Calibri"/>
              <a:cs typeface="Calibri"/>
            </a:endParaRPr>
          </a:p>
          <a:p>
            <a:pPr marL="19685">
              <a:lnSpc>
                <a:spcPct val="100000"/>
              </a:lnSpc>
            </a:pPr>
            <a:endParaRPr lang="en-GB" sz="300">
              <a:latin typeface="Calibri"/>
              <a:cs typeface="Calibri"/>
            </a:endParaRPr>
          </a:p>
          <a:p>
            <a:pPr marL="19685">
              <a:lnSpc>
                <a:spcPct val="100000"/>
              </a:lnSpc>
            </a:pPr>
            <a:r>
              <a:rPr sz="2100" b="1">
                <a:solidFill>
                  <a:schemeClr val="tx2"/>
                </a:solidFill>
                <a:latin typeface="Calibri"/>
                <a:cs typeface="Calibri"/>
              </a:rPr>
              <a:t>Stratified</a:t>
            </a:r>
            <a:r>
              <a:rPr sz="2100" b="1" spc="45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sz="2100" b="1">
                <a:solidFill>
                  <a:schemeClr val="tx2"/>
                </a:solidFill>
                <a:latin typeface="Calibri"/>
                <a:cs typeface="Calibri"/>
              </a:rPr>
              <a:t>Subset</a:t>
            </a:r>
            <a:r>
              <a:rPr sz="2100" b="1" spc="35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sz="2100" b="1" spc="-10">
                <a:solidFill>
                  <a:schemeClr val="tx2"/>
                </a:solidFill>
                <a:latin typeface="Calibri"/>
                <a:cs typeface="Calibri"/>
              </a:rPr>
              <a:t>Selection</a:t>
            </a:r>
            <a:r>
              <a:rPr lang="en-GB" sz="2100" b="1" spc="-10">
                <a:solidFill>
                  <a:schemeClr val="tx2"/>
                </a:solidFill>
                <a:latin typeface="Calibri"/>
                <a:cs typeface="Calibri"/>
              </a:rPr>
              <a:t> (Skipped)</a:t>
            </a:r>
            <a:endParaRPr sz="2100">
              <a:solidFill>
                <a:schemeClr val="tx2"/>
              </a:solidFill>
              <a:latin typeface="Calibri"/>
              <a:cs typeface="Calibri"/>
            </a:endParaRPr>
          </a:p>
          <a:p>
            <a:pPr marL="222250" marR="5080" indent="-172085">
              <a:lnSpc>
                <a:spcPct val="101400"/>
              </a:lnSpc>
              <a:spcBef>
                <a:spcPts val="850"/>
              </a:spcBef>
              <a:buChar char="-"/>
              <a:tabLst>
                <a:tab pos="222250" algn="l"/>
              </a:tabLst>
            </a:pP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Selected</a:t>
            </a:r>
            <a:r>
              <a:rPr sz="1050" spc="-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050" spc="2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manageable stratified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subset</a:t>
            </a:r>
            <a:r>
              <a:rPr sz="1050" spc="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050" spc="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200,000</a:t>
            </a:r>
            <a:r>
              <a:rPr sz="1050" spc="-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cells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training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0">
                <a:solidFill>
                  <a:srgbClr val="252525"/>
                </a:solidFill>
                <a:latin typeface="Calibri"/>
                <a:cs typeface="Calibri"/>
              </a:rPr>
              <a:t>dataset.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1319" y="3429000"/>
            <a:ext cx="4204335" cy="7886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b="1">
                <a:solidFill>
                  <a:srgbClr val="252525"/>
                </a:solidFill>
                <a:latin typeface="Calibri"/>
                <a:cs typeface="Calibri"/>
              </a:rPr>
              <a:t>Further</a:t>
            </a:r>
            <a:r>
              <a:rPr sz="2100" b="1" spc="6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>
                <a:solidFill>
                  <a:srgbClr val="252525"/>
                </a:solidFill>
                <a:latin typeface="Calibri"/>
                <a:cs typeface="Calibri"/>
              </a:rPr>
              <a:t>Split</a:t>
            </a:r>
            <a:r>
              <a:rPr sz="2100" b="1" spc="6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2100" b="1" spc="5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 spc="-10">
                <a:solidFill>
                  <a:srgbClr val="252525"/>
                </a:solidFill>
                <a:latin typeface="Calibri"/>
                <a:cs typeface="Calibri"/>
              </a:rPr>
              <a:t>Transformation</a:t>
            </a:r>
            <a:endParaRPr sz="2100">
              <a:latin typeface="Calibri"/>
              <a:cs typeface="Calibri"/>
            </a:endParaRPr>
          </a:p>
          <a:p>
            <a:pPr marL="244475" indent="-189865">
              <a:lnSpc>
                <a:spcPct val="100000"/>
              </a:lnSpc>
              <a:spcBef>
                <a:spcPts val="915"/>
              </a:spcBef>
              <a:buChar char="-"/>
              <a:tabLst>
                <a:tab pos="244475" algn="l"/>
              </a:tabLst>
            </a:pP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Further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stratified</a:t>
            </a:r>
            <a:r>
              <a:rPr sz="1050" spc="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split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050" spc="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selected</a:t>
            </a:r>
            <a:r>
              <a:rPr sz="1050" spc="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050" spc="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into</a:t>
            </a:r>
            <a:r>
              <a:rPr sz="1050" spc="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training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testing</a:t>
            </a:r>
            <a:r>
              <a:rPr sz="1050" spc="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0">
                <a:solidFill>
                  <a:srgbClr val="252525"/>
                </a:solidFill>
                <a:latin typeface="Calibri"/>
                <a:cs typeface="Calibri"/>
              </a:rPr>
              <a:t>subsets.</a:t>
            </a:r>
            <a:endParaRPr sz="1050">
              <a:latin typeface="Calibri"/>
              <a:cs typeface="Calibri"/>
            </a:endParaRPr>
          </a:p>
          <a:p>
            <a:pPr marL="244475" indent="-189865">
              <a:lnSpc>
                <a:spcPct val="100000"/>
              </a:lnSpc>
              <a:spcBef>
                <a:spcPts val="15"/>
              </a:spcBef>
              <a:buChar char="-"/>
              <a:tabLst>
                <a:tab pos="244475" algn="l"/>
              </a:tabLst>
            </a:pP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labels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transformed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using</a:t>
            </a:r>
            <a:r>
              <a:rPr sz="1050" spc="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050" spc="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label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encoder</a:t>
            </a:r>
            <a:r>
              <a:rPr sz="1050" spc="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050" spc="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one-hot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0">
                <a:solidFill>
                  <a:srgbClr val="252525"/>
                </a:solidFill>
                <a:latin typeface="Calibri"/>
                <a:cs typeface="Calibri"/>
              </a:rPr>
              <a:t>encoding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93190" cy="6858000"/>
          </a:xfrm>
          <a:custGeom>
            <a:avLst/>
            <a:gdLst/>
            <a:ahLst/>
            <a:cxnLst/>
            <a:rect l="l" t="t" r="r" b="b"/>
            <a:pathLst>
              <a:path w="1393190" h="6858000">
                <a:moveTo>
                  <a:pt x="1392936" y="0"/>
                </a:moveTo>
                <a:lnTo>
                  <a:pt x="0" y="0"/>
                </a:lnTo>
                <a:lnTo>
                  <a:pt x="0" y="6858000"/>
                </a:lnTo>
                <a:lnTo>
                  <a:pt x="1392936" y="6858000"/>
                </a:lnTo>
                <a:lnTo>
                  <a:pt x="1392936" y="0"/>
                </a:lnTo>
                <a:close/>
              </a:path>
            </a:pathLst>
          </a:custGeom>
          <a:solidFill>
            <a:srgbClr val="FFE699">
              <a:alpha val="3725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2000" y="769620"/>
            <a:ext cx="798195" cy="5783580"/>
          </a:xfrm>
          <a:custGeom>
            <a:avLst/>
            <a:gdLst/>
            <a:ahLst/>
            <a:cxnLst/>
            <a:rect l="l" t="t" r="r" b="b"/>
            <a:pathLst>
              <a:path w="798194" h="5783580">
                <a:moveTo>
                  <a:pt x="784098" y="5692140"/>
                </a:moveTo>
                <a:lnTo>
                  <a:pt x="0" y="5692140"/>
                </a:lnTo>
                <a:lnTo>
                  <a:pt x="0" y="5783580"/>
                </a:lnTo>
                <a:lnTo>
                  <a:pt x="784098" y="5783580"/>
                </a:lnTo>
                <a:lnTo>
                  <a:pt x="784098" y="5692140"/>
                </a:lnTo>
                <a:close/>
              </a:path>
              <a:path w="798194" h="5783580">
                <a:moveTo>
                  <a:pt x="784098" y="4754118"/>
                </a:moveTo>
                <a:lnTo>
                  <a:pt x="0" y="4754118"/>
                </a:lnTo>
                <a:lnTo>
                  <a:pt x="0" y="4845558"/>
                </a:lnTo>
                <a:lnTo>
                  <a:pt x="784098" y="4845558"/>
                </a:lnTo>
                <a:lnTo>
                  <a:pt x="784098" y="4754118"/>
                </a:lnTo>
                <a:close/>
              </a:path>
              <a:path w="798194" h="5783580">
                <a:moveTo>
                  <a:pt x="784098" y="2819400"/>
                </a:moveTo>
                <a:lnTo>
                  <a:pt x="0" y="2819400"/>
                </a:lnTo>
                <a:lnTo>
                  <a:pt x="0" y="2911602"/>
                </a:lnTo>
                <a:lnTo>
                  <a:pt x="784098" y="2911602"/>
                </a:lnTo>
                <a:lnTo>
                  <a:pt x="784098" y="2819400"/>
                </a:lnTo>
                <a:close/>
              </a:path>
              <a:path w="798194" h="5783580">
                <a:moveTo>
                  <a:pt x="790956" y="0"/>
                </a:moveTo>
                <a:lnTo>
                  <a:pt x="7620" y="0"/>
                </a:lnTo>
                <a:lnTo>
                  <a:pt x="7620" y="91440"/>
                </a:lnTo>
                <a:lnTo>
                  <a:pt x="790956" y="91440"/>
                </a:lnTo>
                <a:lnTo>
                  <a:pt x="790956" y="0"/>
                </a:lnTo>
                <a:close/>
              </a:path>
              <a:path w="798194" h="5783580">
                <a:moveTo>
                  <a:pt x="791718" y="3755898"/>
                </a:moveTo>
                <a:lnTo>
                  <a:pt x="8382" y="3755898"/>
                </a:lnTo>
                <a:lnTo>
                  <a:pt x="8382" y="3848100"/>
                </a:lnTo>
                <a:lnTo>
                  <a:pt x="791718" y="3848100"/>
                </a:lnTo>
                <a:lnTo>
                  <a:pt x="791718" y="3755898"/>
                </a:lnTo>
                <a:close/>
              </a:path>
              <a:path w="798194" h="5783580">
                <a:moveTo>
                  <a:pt x="797814" y="1873758"/>
                </a:moveTo>
                <a:lnTo>
                  <a:pt x="13716" y="1873758"/>
                </a:lnTo>
                <a:lnTo>
                  <a:pt x="13716" y="1965198"/>
                </a:lnTo>
                <a:lnTo>
                  <a:pt x="797814" y="1965198"/>
                </a:lnTo>
                <a:lnTo>
                  <a:pt x="797814" y="1873758"/>
                </a:lnTo>
                <a:close/>
              </a:path>
              <a:path w="798194" h="5783580">
                <a:moveTo>
                  <a:pt x="797814" y="938034"/>
                </a:moveTo>
                <a:lnTo>
                  <a:pt x="13716" y="938034"/>
                </a:lnTo>
                <a:lnTo>
                  <a:pt x="13716" y="1030224"/>
                </a:lnTo>
                <a:lnTo>
                  <a:pt x="797814" y="1030224"/>
                </a:lnTo>
                <a:lnTo>
                  <a:pt x="797814" y="938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71319" y="4376701"/>
            <a:ext cx="6682233" cy="184601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30"/>
              </a:spcBef>
            </a:pPr>
            <a:r>
              <a:rPr sz="2100" b="1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2100" b="1" spc="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 spc="-10">
                <a:solidFill>
                  <a:srgbClr val="252525"/>
                </a:solidFill>
                <a:latin typeface="Calibri"/>
                <a:cs typeface="Calibri"/>
              </a:rPr>
              <a:t>Reshaping</a:t>
            </a:r>
            <a:endParaRPr sz="2100">
              <a:latin typeface="Calibri"/>
              <a:cs typeface="Calibri"/>
            </a:endParaRPr>
          </a:p>
          <a:p>
            <a:pPr marL="212090" indent="-171450">
              <a:lnSpc>
                <a:spcPct val="100000"/>
              </a:lnSpc>
              <a:spcBef>
                <a:spcPts val="1130"/>
              </a:spcBef>
              <a:buChar char="-"/>
              <a:tabLst>
                <a:tab pos="212090" algn="l"/>
              </a:tabLst>
            </a:pP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Convert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gene</a:t>
            </a:r>
            <a:r>
              <a:rPr sz="1050" spc="-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expression</a:t>
            </a:r>
            <a:r>
              <a:rPr sz="1050" spc="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050" spc="2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dense</a:t>
            </a:r>
            <a:r>
              <a:rPr sz="1050" spc="-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matrix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reshape to</a:t>
            </a:r>
            <a:r>
              <a:rPr sz="1050" spc="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fit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CNN</a:t>
            </a:r>
            <a:r>
              <a:rPr sz="1050" spc="2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0">
                <a:solidFill>
                  <a:srgbClr val="252525"/>
                </a:solidFill>
                <a:latin typeface="Calibri"/>
                <a:cs typeface="Calibri"/>
              </a:rPr>
              <a:t>input</a:t>
            </a:r>
            <a:endParaRPr sz="1050">
              <a:latin typeface="Calibri"/>
              <a:cs typeface="Calibri"/>
            </a:endParaRPr>
          </a:p>
          <a:p>
            <a:pPr marL="212090" marR="882650" indent="-171450">
              <a:lnSpc>
                <a:spcPct val="101400"/>
              </a:lnSpc>
              <a:spcBef>
                <a:spcPts val="5"/>
              </a:spcBef>
              <a:buChar char="-"/>
              <a:tabLst>
                <a:tab pos="212090" algn="l"/>
              </a:tabLst>
            </a:pP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Chose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050" spc="5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bypass</a:t>
            </a:r>
            <a:r>
              <a:rPr sz="1050" spc="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standardization/normalization</a:t>
            </a:r>
            <a:r>
              <a:rPr sz="1050" spc="7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due</a:t>
            </a:r>
            <a:r>
              <a:rPr sz="1050" spc="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050" spc="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performance</a:t>
            </a:r>
            <a:r>
              <a:rPr sz="1050" spc="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0">
                <a:solidFill>
                  <a:srgbClr val="252525"/>
                </a:solidFill>
                <a:latin typeface="Calibri"/>
                <a:cs typeface="Calibri"/>
              </a:rPr>
              <a:t>reduction.</a:t>
            </a:r>
            <a:endParaRPr lang="en-GB" sz="1050" spc="-10">
              <a:solidFill>
                <a:srgbClr val="252525"/>
              </a:solidFill>
              <a:latin typeface="Calibri"/>
              <a:cs typeface="Calibri"/>
            </a:endParaRPr>
          </a:p>
          <a:p>
            <a:pPr marL="212090" marR="882650" indent="-171450">
              <a:lnSpc>
                <a:spcPct val="101400"/>
              </a:lnSpc>
              <a:spcBef>
                <a:spcPts val="5"/>
              </a:spcBef>
              <a:buChar char="-"/>
              <a:tabLst>
                <a:tab pos="212090" algn="l"/>
              </a:tabLst>
            </a:pPr>
            <a:endParaRPr sz="1050">
              <a:latin typeface="Calibri"/>
              <a:cs typeface="Calibri"/>
            </a:endParaRPr>
          </a:p>
          <a:p>
            <a:pPr marL="31115">
              <a:lnSpc>
                <a:spcPct val="100000"/>
              </a:lnSpc>
              <a:spcBef>
                <a:spcPts val="415"/>
              </a:spcBef>
            </a:pPr>
            <a:r>
              <a:rPr sz="2100" b="1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2100" b="1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>
                <a:solidFill>
                  <a:srgbClr val="252525"/>
                </a:solidFill>
                <a:latin typeface="Calibri"/>
                <a:cs typeface="Calibri"/>
              </a:rPr>
              <a:t>Saving</a:t>
            </a:r>
            <a:r>
              <a:rPr sz="2100" b="1" spc="5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2100" b="1" spc="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00" b="1" spc="-10">
                <a:solidFill>
                  <a:srgbClr val="252525"/>
                </a:solidFill>
                <a:latin typeface="Calibri"/>
                <a:cs typeface="Calibri"/>
              </a:rPr>
              <a:t>Loading</a:t>
            </a:r>
            <a:endParaRPr sz="2100">
              <a:latin typeface="Calibri"/>
              <a:cs typeface="Calibri"/>
            </a:endParaRPr>
          </a:p>
          <a:p>
            <a:pPr marL="232410" indent="-190500">
              <a:lnSpc>
                <a:spcPct val="100000"/>
              </a:lnSpc>
              <a:spcBef>
                <a:spcPts val="1395"/>
              </a:spcBef>
              <a:buChar char="-"/>
              <a:tabLst>
                <a:tab pos="232410" algn="l"/>
              </a:tabLst>
            </a:pP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Preprocessed</a:t>
            </a:r>
            <a:r>
              <a:rPr sz="1050" spc="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data,</a:t>
            </a:r>
            <a:r>
              <a:rPr sz="1050" spc="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label</a:t>
            </a:r>
            <a:r>
              <a:rPr sz="1050" spc="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encoder,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lime</a:t>
            </a:r>
            <a:r>
              <a:rPr sz="1050" spc="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explainer</a:t>
            </a:r>
            <a:r>
              <a:rPr lang="en-GB" sz="1050">
                <a:solidFill>
                  <a:srgbClr val="252525"/>
                </a:solidFill>
                <a:latin typeface="Calibri"/>
                <a:cs typeface="Calibri"/>
              </a:rPr>
              <a:t>, standard scaler</a:t>
            </a:r>
            <a:r>
              <a:rPr sz="1050" spc="2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050" spc="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reference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050" spc="4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saved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for</a:t>
            </a:r>
            <a:r>
              <a:rPr sz="1050" spc="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potential</a:t>
            </a:r>
            <a:r>
              <a:rPr sz="1050" spc="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future</a:t>
            </a:r>
            <a:r>
              <a:rPr sz="1050" spc="2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20">
                <a:solidFill>
                  <a:srgbClr val="252525"/>
                </a:solidFill>
                <a:latin typeface="Calibri"/>
                <a:cs typeface="Calibri"/>
              </a:rPr>
              <a:t>use.</a:t>
            </a:r>
            <a:endParaRPr sz="1050">
              <a:latin typeface="Calibri"/>
              <a:cs typeface="Calibri"/>
            </a:endParaRPr>
          </a:p>
          <a:p>
            <a:pPr marL="232410" indent="-190500">
              <a:lnSpc>
                <a:spcPct val="100000"/>
              </a:lnSpc>
              <a:spcBef>
                <a:spcPts val="20"/>
              </a:spcBef>
              <a:buChar char="-"/>
              <a:tabLst>
                <a:tab pos="232410" algn="l"/>
              </a:tabLst>
            </a:pP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Feature</a:t>
            </a:r>
            <a:r>
              <a:rPr sz="1050" spc="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050" spc="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load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saved</a:t>
            </a:r>
            <a:r>
              <a:rPr sz="1050" spc="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lang="en-GB" sz="1050" spc="15">
                <a:solidFill>
                  <a:srgbClr val="252525"/>
                </a:solidFill>
                <a:latin typeface="Calibri"/>
                <a:cs typeface="Calibri"/>
              </a:rPr>
              <a:t>info above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for</a:t>
            </a:r>
            <a:r>
              <a:rPr sz="1050" spc="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subsequent</a:t>
            </a:r>
            <a:r>
              <a:rPr sz="1050" spc="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252525"/>
                </a:solidFill>
                <a:latin typeface="Calibri"/>
                <a:cs typeface="Calibri"/>
              </a:rPr>
              <a:t>pipeline</a:t>
            </a:r>
            <a:r>
              <a:rPr sz="1050" spc="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50" spc="-10">
                <a:solidFill>
                  <a:srgbClr val="252525"/>
                </a:solidFill>
                <a:latin typeface="Calibri"/>
                <a:cs typeface="Calibri"/>
              </a:rPr>
              <a:t>executions.</a:t>
            </a:r>
            <a:endParaRPr lang="en-GB"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49335" y="3172460"/>
            <a:ext cx="27552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>
                <a:latin typeface="Calibri"/>
                <a:cs typeface="Calibri"/>
              </a:rPr>
              <a:t>PREPROCESSING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045083-0B1D-C0E5-07DB-9938F70908A9}"/>
              </a:ext>
            </a:extLst>
          </p:cNvPr>
          <p:cNvSpPr/>
          <p:nvPr/>
        </p:nvSpPr>
        <p:spPr>
          <a:xfrm>
            <a:off x="441960" y="6362700"/>
            <a:ext cx="951230" cy="381000"/>
          </a:xfrm>
          <a:prstGeom prst="rect">
            <a:avLst/>
          </a:prstGeom>
          <a:solidFill>
            <a:srgbClr val="FFF6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E1A3CF-8C59-4CD3-7B28-AE78735D4D01}"/>
              </a:ext>
            </a:extLst>
          </p:cNvPr>
          <p:cNvSpPr/>
          <p:nvPr/>
        </p:nvSpPr>
        <p:spPr>
          <a:xfrm>
            <a:off x="1393190" y="6381750"/>
            <a:ext cx="95123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1091" y="1544573"/>
            <a:ext cx="429450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24915" marR="5080" indent="-1212850">
              <a:lnSpc>
                <a:spcPts val="3890"/>
              </a:lnSpc>
              <a:spcBef>
                <a:spcPts val="585"/>
              </a:spcBef>
            </a:pPr>
            <a:r>
              <a:rPr sz="3600" u="none">
                <a:solidFill>
                  <a:srgbClr val="000000"/>
                </a:solidFill>
              </a:rPr>
              <a:t>MODEL</a:t>
            </a:r>
            <a:r>
              <a:rPr sz="3600" u="none" spc="-145">
                <a:solidFill>
                  <a:srgbClr val="000000"/>
                </a:solidFill>
              </a:rPr>
              <a:t> </a:t>
            </a:r>
            <a:r>
              <a:rPr sz="3600" u="none">
                <a:solidFill>
                  <a:srgbClr val="000000"/>
                </a:solidFill>
              </a:rPr>
              <a:t>BUILDING</a:t>
            </a:r>
            <a:r>
              <a:rPr sz="3600" u="none" spc="-120">
                <a:solidFill>
                  <a:srgbClr val="000000"/>
                </a:solidFill>
              </a:rPr>
              <a:t> </a:t>
            </a:r>
            <a:r>
              <a:rPr sz="3600" u="none" spc="-25">
                <a:solidFill>
                  <a:srgbClr val="000000"/>
                </a:solidFill>
              </a:rPr>
              <a:t>AND </a:t>
            </a:r>
            <a:r>
              <a:rPr sz="3600" u="none" spc="-10">
                <a:solidFill>
                  <a:srgbClr val="000000"/>
                </a:solidFill>
              </a:rPr>
              <a:t>TRAINING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4289" y="2612643"/>
            <a:ext cx="5468111" cy="24338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8680" y="1371600"/>
            <a:ext cx="3759200" cy="74803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b="1" spc="-10">
                <a:latin typeface="Calibri"/>
                <a:cs typeface="Calibri"/>
              </a:rPr>
              <a:t>Configurable</a:t>
            </a:r>
            <a:r>
              <a:rPr sz="1200" b="1" spc="10">
                <a:latin typeface="Calibri"/>
                <a:cs typeface="Calibri"/>
              </a:rPr>
              <a:t> </a:t>
            </a:r>
            <a:r>
              <a:rPr sz="1200" b="1">
                <a:latin typeface="Calibri"/>
                <a:cs typeface="Calibri"/>
              </a:rPr>
              <a:t>Model</a:t>
            </a:r>
            <a:r>
              <a:rPr sz="1200" b="1" spc="-5">
                <a:latin typeface="Calibri"/>
                <a:cs typeface="Calibri"/>
              </a:rPr>
              <a:t> </a:t>
            </a:r>
            <a:r>
              <a:rPr sz="1200" b="1" spc="-10">
                <a:latin typeface="Calibri"/>
                <a:cs typeface="Calibri"/>
              </a:rPr>
              <a:t>Building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200">
                <a:latin typeface="Calibri"/>
                <a:cs typeface="Calibri"/>
              </a:rPr>
              <a:t>-</a:t>
            </a:r>
            <a:r>
              <a:rPr sz="1200" spc="215">
                <a:latin typeface="Calibri"/>
                <a:cs typeface="Calibri"/>
              </a:rPr>
              <a:t>  </a:t>
            </a:r>
            <a:r>
              <a:rPr sz="1200">
                <a:latin typeface="Calibri"/>
                <a:cs typeface="Calibri"/>
              </a:rPr>
              <a:t>Model </a:t>
            </a:r>
            <a:r>
              <a:rPr sz="1200" spc="-10">
                <a:latin typeface="Calibri"/>
                <a:cs typeface="Calibri"/>
              </a:rPr>
              <a:t>construction</a:t>
            </a:r>
            <a:r>
              <a:rPr sz="1200" spc="-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guided</a:t>
            </a:r>
            <a:r>
              <a:rPr sz="1200" spc="-2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by</a:t>
            </a:r>
            <a:r>
              <a:rPr sz="1200" spc="-1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a</a:t>
            </a:r>
            <a:r>
              <a:rPr sz="1200" spc="-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flexible</a:t>
            </a:r>
            <a:r>
              <a:rPr sz="1200" spc="-5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configuration</a:t>
            </a:r>
            <a:r>
              <a:rPr sz="1200" spc="-15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file.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200" b="1">
                <a:latin typeface="Calibri"/>
                <a:cs typeface="Calibri"/>
              </a:rPr>
              <a:t>Model</a:t>
            </a:r>
            <a:r>
              <a:rPr sz="1200" b="1" spc="-25">
                <a:latin typeface="Calibri"/>
                <a:cs typeface="Calibri"/>
              </a:rPr>
              <a:t> </a:t>
            </a:r>
            <a:r>
              <a:rPr sz="1200" b="1" spc="-10">
                <a:latin typeface="Calibri"/>
                <a:cs typeface="Calibri"/>
              </a:rPr>
              <a:t>Construction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8680" y="2145029"/>
            <a:ext cx="4758055" cy="136127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85420" indent="-172720">
              <a:lnSpc>
                <a:spcPct val="100000"/>
              </a:lnSpc>
              <a:spcBef>
                <a:spcPts val="555"/>
              </a:spcBef>
              <a:buChar char="-"/>
              <a:tabLst>
                <a:tab pos="185420" algn="l"/>
              </a:tabLst>
            </a:pPr>
            <a:r>
              <a:rPr sz="1200">
                <a:latin typeface="Calibri"/>
                <a:cs typeface="Calibri"/>
              </a:rPr>
              <a:t>Three</a:t>
            </a:r>
            <a:r>
              <a:rPr sz="1200" spc="-30">
                <a:latin typeface="Calibri"/>
                <a:cs typeface="Calibri"/>
              </a:rPr>
              <a:t> </a:t>
            </a:r>
            <a:r>
              <a:rPr lang="en-GB" sz="1200" spc="-30">
                <a:latin typeface="Calibri"/>
                <a:cs typeface="Calibri"/>
              </a:rPr>
              <a:t>base </a:t>
            </a:r>
            <a:r>
              <a:rPr sz="1200">
                <a:latin typeface="Calibri"/>
                <a:cs typeface="Calibri"/>
              </a:rPr>
              <a:t>models</a:t>
            </a:r>
            <a:r>
              <a:rPr sz="1200" spc="-2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built:</a:t>
            </a:r>
            <a:r>
              <a:rPr sz="1200" spc="-4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'sex',</a:t>
            </a:r>
            <a:r>
              <a:rPr sz="1200" spc="-2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'age',</a:t>
            </a:r>
            <a:r>
              <a:rPr sz="1200" spc="-2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and</a:t>
            </a:r>
            <a:r>
              <a:rPr sz="1200" spc="-35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'</a:t>
            </a:r>
            <a:r>
              <a:rPr sz="1200" spc="-10" err="1">
                <a:latin typeface="Calibri"/>
                <a:cs typeface="Calibri"/>
              </a:rPr>
              <a:t>sex_age</a:t>
            </a:r>
            <a:r>
              <a:rPr sz="1200" spc="-10">
                <a:latin typeface="Calibri"/>
                <a:cs typeface="Calibri"/>
              </a:rPr>
              <a:t>’.</a:t>
            </a:r>
            <a:endParaRPr lang="en-GB" sz="1200" spc="-1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spcBef>
                <a:spcPts val="555"/>
              </a:spcBef>
              <a:buChar char="-"/>
              <a:tabLst>
                <a:tab pos="185420" algn="l"/>
              </a:tabLst>
            </a:pPr>
            <a:r>
              <a:rPr lang="en-GB" sz="1200" spc="-10">
                <a:latin typeface="Calibri"/>
                <a:cs typeface="Calibri"/>
              </a:rPr>
              <a:t>Further variations built by removing certain genes (for example, autosomal, non-autosomal, </a:t>
            </a:r>
            <a:r>
              <a:rPr lang="en-GB" sz="1200" spc="-10" err="1">
                <a:latin typeface="Calibri"/>
                <a:cs typeface="Calibri"/>
              </a:rPr>
              <a:t>lnc</a:t>
            </a:r>
            <a:r>
              <a:rPr lang="en-GB" sz="1200" spc="-10">
                <a:latin typeface="Calibri"/>
                <a:cs typeface="Calibri"/>
              </a:rPr>
              <a:t>, or any combination)</a:t>
            </a:r>
            <a:endParaRPr sz="120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spcBef>
                <a:spcPts val="455"/>
              </a:spcBef>
              <a:buChar char="-"/>
              <a:tabLst>
                <a:tab pos="185420" algn="l"/>
              </a:tabLst>
            </a:pPr>
            <a:r>
              <a:rPr sz="1200" spc="-10">
                <a:latin typeface="Calibri"/>
                <a:cs typeface="Calibri"/>
              </a:rPr>
              <a:t>Type:</a:t>
            </a:r>
            <a:r>
              <a:rPr sz="1200" spc="-2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1D</a:t>
            </a:r>
            <a:r>
              <a:rPr sz="1200" spc="-20">
                <a:latin typeface="Calibri"/>
                <a:cs typeface="Calibri"/>
              </a:rPr>
              <a:t> </a:t>
            </a:r>
            <a:r>
              <a:rPr sz="1200" spc="-25">
                <a:latin typeface="Calibri"/>
                <a:cs typeface="Calibri"/>
              </a:rPr>
              <a:t>CNN</a:t>
            </a:r>
            <a:endParaRPr sz="1200">
              <a:latin typeface="Calibri"/>
              <a:cs typeface="Calibri"/>
            </a:endParaRPr>
          </a:p>
          <a:p>
            <a:pPr marL="184150" marR="5080" indent="-171450">
              <a:lnSpc>
                <a:spcPts val="1300"/>
              </a:lnSpc>
              <a:spcBef>
                <a:spcPts val="615"/>
              </a:spcBef>
              <a:buFont typeface="Calibri"/>
              <a:buChar char="-"/>
              <a:tabLst>
                <a:tab pos="184150" algn="l"/>
                <a:tab pos="185420" algn="l"/>
              </a:tabLst>
            </a:pPr>
            <a:r>
              <a:rPr sz="1200">
                <a:latin typeface="Times New Roman"/>
                <a:cs typeface="Times New Roman"/>
              </a:rPr>
              <a:t>	</a:t>
            </a:r>
            <a:r>
              <a:rPr sz="1200" spc="-10">
                <a:latin typeface="Calibri"/>
                <a:cs typeface="Calibri"/>
              </a:rPr>
              <a:t>Architecture:</a:t>
            </a:r>
            <a:r>
              <a:rPr sz="1200" spc="-5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Convolutional</a:t>
            </a:r>
            <a:r>
              <a:rPr sz="1200" spc="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blocks,</a:t>
            </a:r>
            <a:r>
              <a:rPr sz="1200" spc="15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flattening</a:t>
            </a:r>
            <a:r>
              <a:rPr sz="1200" spc="-15">
                <a:latin typeface="Calibri"/>
                <a:cs typeface="Calibri"/>
              </a:rPr>
              <a:t> </a:t>
            </a:r>
            <a:r>
              <a:rPr sz="1200" spc="-20">
                <a:latin typeface="Calibri"/>
                <a:cs typeface="Calibri"/>
              </a:rPr>
              <a:t>layer,</a:t>
            </a:r>
            <a:r>
              <a:rPr sz="1200" spc="-1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fully</a:t>
            </a:r>
            <a:r>
              <a:rPr sz="1200" spc="-1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connected </a:t>
            </a:r>
            <a:r>
              <a:rPr sz="1200" spc="-10">
                <a:latin typeface="Calibri"/>
                <a:cs typeface="Calibri"/>
              </a:rPr>
              <a:t>layers, </a:t>
            </a:r>
            <a:r>
              <a:rPr sz="1200">
                <a:latin typeface="Calibri"/>
                <a:cs typeface="Calibri"/>
              </a:rPr>
              <a:t>and</a:t>
            </a:r>
            <a:r>
              <a:rPr sz="1200" spc="-1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output</a:t>
            </a:r>
            <a:r>
              <a:rPr sz="1200" spc="-15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layer.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8680" y="3497279"/>
            <a:ext cx="4770755" cy="902811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1200" b="1" spc="-10">
                <a:latin typeface="Calibri"/>
                <a:cs typeface="Calibri"/>
              </a:rPr>
              <a:t>Optimization</a:t>
            </a:r>
            <a:r>
              <a:rPr sz="1200" b="1" spc="15">
                <a:latin typeface="Calibri"/>
                <a:cs typeface="Calibri"/>
              </a:rPr>
              <a:t> </a:t>
            </a:r>
            <a:r>
              <a:rPr sz="1200" b="1">
                <a:latin typeface="Calibri"/>
                <a:cs typeface="Calibri"/>
              </a:rPr>
              <a:t>and </a:t>
            </a:r>
            <a:r>
              <a:rPr sz="1200" b="1" spc="-10">
                <a:latin typeface="Calibri"/>
                <a:cs typeface="Calibri"/>
              </a:rPr>
              <a:t>Compilation</a:t>
            </a:r>
            <a:endParaRPr sz="1200">
              <a:latin typeface="Calibri"/>
              <a:cs typeface="Calibri"/>
            </a:endParaRPr>
          </a:p>
          <a:p>
            <a:pPr marL="184150" marR="5080" indent="-171450">
              <a:lnSpc>
                <a:spcPts val="1300"/>
              </a:lnSpc>
              <a:spcBef>
                <a:spcPts val="595"/>
              </a:spcBef>
              <a:buFont typeface="Calibri"/>
              <a:buChar char="-"/>
              <a:tabLst>
                <a:tab pos="184150" algn="l"/>
                <a:tab pos="185420" algn="l"/>
              </a:tabLst>
            </a:pPr>
            <a:r>
              <a:rPr sz="1200">
                <a:latin typeface="Times New Roman"/>
                <a:cs typeface="Times New Roman"/>
              </a:rPr>
              <a:t>	</a:t>
            </a:r>
            <a:r>
              <a:rPr sz="1200">
                <a:latin typeface="Calibri"/>
                <a:cs typeface="Calibri"/>
              </a:rPr>
              <a:t>Models</a:t>
            </a:r>
            <a:r>
              <a:rPr sz="1200" spc="-2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compiled</a:t>
            </a:r>
            <a:r>
              <a:rPr sz="1200" spc="-3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using</a:t>
            </a:r>
            <a:r>
              <a:rPr sz="1200" spc="-3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Adam</a:t>
            </a:r>
            <a:r>
              <a:rPr sz="1200" spc="-2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optimizer</a:t>
            </a:r>
            <a:r>
              <a:rPr sz="1200" spc="-2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and</a:t>
            </a:r>
            <a:r>
              <a:rPr sz="1200" spc="-35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categorical</a:t>
            </a:r>
            <a:r>
              <a:rPr sz="1200" spc="-30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cross-</a:t>
            </a:r>
            <a:r>
              <a:rPr sz="1200">
                <a:latin typeface="Calibri"/>
                <a:cs typeface="Calibri"/>
              </a:rPr>
              <a:t>entropy</a:t>
            </a:r>
            <a:r>
              <a:rPr sz="1200" spc="-30">
                <a:latin typeface="Calibri"/>
                <a:cs typeface="Calibri"/>
              </a:rPr>
              <a:t> </a:t>
            </a:r>
            <a:r>
              <a:rPr sz="1200" spc="-20">
                <a:latin typeface="Calibri"/>
                <a:cs typeface="Calibri"/>
              </a:rPr>
              <a:t>loss </a:t>
            </a:r>
            <a:r>
              <a:rPr sz="1200" spc="-10">
                <a:latin typeface="Calibri"/>
                <a:cs typeface="Calibri"/>
              </a:rPr>
              <a:t>function.</a:t>
            </a:r>
            <a:endParaRPr sz="120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spcBef>
                <a:spcPts val="430"/>
              </a:spcBef>
              <a:buChar char="-"/>
              <a:tabLst>
                <a:tab pos="185420" algn="l"/>
              </a:tabLst>
            </a:pPr>
            <a:r>
              <a:rPr sz="1200" spc="-10">
                <a:latin typeface="Calibri"/>
                <a:cs typeface="Calibri"/>
              </a:rPr>
              <a:t>Evaluation</a:t>
            </a:r>
            <a:r>
              <a:rPr sz="1200" spc="-2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metrics:</a:t>
            </a:r>
            <a:r>
              <a:rPr sz="1200" spc="-10">
                <a:latin typeface="Calibri"/>
                <a:cs typeface="Calibri"/>
              </a:rPr>
              <a:t> </a:t>
            </a:r>
            <a:r>
              <a:rPr lang="en-GB" sz="1200">
                <a:latin typeface="Calibri"/>
                <a:cs typeface="Calibri"/>
              </a:rPr>
              <a:t>accuracy</a:t>
            </a:r>
            <a:r>
              <a:rPr lang="en-GB" sz="1200" spc="-25">
                <a:latin typeface="Calibri"/>
                <a:cs typeface="Calibri"/>
              </a:rPr>
              <a:t> </a:t>
            </a:r>
            <a:r>
              <a:rPr lang="en-GB" sz="1200">
                <a:latin typeface="Calibri"/>
                <a:cs typeface="Calibri"/>
              </a:rPr>
              <a:t>and</a:t>
            </a:r>
            <a:r>
              <a:rPr lang="en-GB" sz="1200" spc="-25">
                <a:latin typeface="Calibri"/>
                <a:cs typeface="Calibri"/>
              </a:rPr>
              <a:t> </a:t>
            </a:r>
            <a:r>
              <a:rPr lang="en-GB" sz="1200" spc="-20">
                <a:latin typeface="Calibri"/>
                <a:cs typeface="Calibri"/>
              </a:rPr>
              <a:t>AUC.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3600" y="4495800"/>
            <a:ext cx="4639310" cy="107696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b="1" spc="-10">
                <a:latin typeface="Calibri"/>
                <a:cs typeface="Calibri"/>
              </a:rPr>
              <a:t>Training</a:t>
            </a:r>
            <a:r>
              <a:rPr sz="1200" b="1" spc="-35">
                <a:latin typeface="Calibri"/>
                <a:cs typeface="Calibri"/>
              </a:rPr>
              <a:t> </a:t>
            </a:r>
            <a:r>
              <a:rPr sz="1200" b="1" spc="-10">
                <a:latin typeface="Calibri"/>
                <a:cs typeface="Calibri"/>
              </a:rPr>
              <a:t>Process</a:t>
            </a:r>
            <a:endParaRPr sz="1200">
              <a:latin typeface="Calibri"/>
              <a:cs typeface="Calibri"/>
            </a:endParaRPr>
          </a:p>
          <a:p>
            <a:pPr marL="184150" marR="349885" indent="-171450">
              <a:lnSpc>
                <a:spcPts val="1300"/>
              </a:lnSpc>
              <a:spcBef>
                <a:spcPts val="615"/>
              </a:spcBef>
              <a:buFont typeface="Calibri"/>
              <a:buChar char="-"/>
              <a:tabLst>
                <a:tab pos="184150" algn="l"/>
                <a:tab pos="185420" algn="l"/>
              </a:tabLst>
            </a:pPr>
            <a:r>
              <a:rPr sz="1200">
                <a:latin typeface="Times New Roman"/>
                <a:cs typeface="Times New Roman"/>
              </a:rPr>
              <a:t>	</a:t>
            </a:r>
            <a:r>
              <a:rPr sz="1200" spc="-10">
                <a:latin typeface="Calibri"/>
                <a:cs typeface="Calibri"/>
              </a:rPr>
              <a:t>Incorporated</a:t>
            </a:r>
            <a:r>
              <a:rPr sz="1200" spc="-4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validation</a:t>
            </a:r>
            <a:r>
              <a:rPr sz="1200" spc="-3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split</a:t>
            </a:r>
            <a:r>
              <a:rPr sz="1200" spc="-2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and</a:t>
            </a:r>
            <a:r>
              <a:rPr sz="1200" spc="-3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custom</a:t>
            </a:r>
            <a:r>
              <a:rPr sz="1200" spc="-1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early</a:t>
            </a:r>
            <a:r>
              <a:rPr sz="1200" spc="-3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stopping</a:t>
            </a:r>
            <a:r>
              <a:rPr sz="1200" spc="-2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and</a:t>
            </a:r>
            <a:r>
              <a:rPr sz="1200" spc="-30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model checkpointing.</a:t>
            </a:r>
            <a:endParaRPr sz="1200">
              <a:latin typeface="Calibri"/>
              <a:cs typeface="Calibri"/>
            </a:endParaRPr>
          </a:p>
          <a:p>
            <a:pPr marL="184150" marR="5080" indent="-171450">
              <a:lnSpc>
                <a:spcPts val="1300"/>
              </a:lnSpc>
              <a:spcBef>
                <a:spcPts val="590"/>
              </a:spcBef>
              <a:buFont typeface="Calibri"/>
              <a:buChar char="-"/>
              <a:tabLst>
                <a:tab pos="184150" algn="l"/>
                <a:tab pos="185420" algn="l"/>
              </a:tabLst>
            </a:pPr>
            <a:r>
              <a:rPr sz="1200">
                <a:latin typeface="Times New Roman"/>
                <a:cs typeface="Times New Roman"/>
              </a:rPr>
              <a:t>	</a:t>
            </a:r>
            <a:r>
              <a:rPr sz="1200" spc="-10">
                <a:latin typeface="Calibri"/>
                <a:cs typeface="Calibri"/>
              </a:rPr>
              <a:t>Checkpointing</a:t>
            </a:r>
            <a:r>
              <a:rPr sz="1200" spc="-3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ensures</a:t>
            </a:r>
            <a:r>
              <a:rPr sz="1200" spc="-15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retention</a:t>
            </a:r>
            <a:r>
              <a:rPr sz="1200" spc="-2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of</a:t>
            </a:r>
            <a:r>
              <a:rPr sz="1200" spc="-2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the</a:t>
            </a:r>
            <a:r>
              <a:rPr sz="1200" spc="-1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most optimal</a:t>
            </a:r>
            <a:r>
              <a:rPr sz="1200" spc="-1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model</a:t>
            </a:r>
            <a:r>
              <a:rPr sz="1200" spc="-10">
                <a:latin typeface="Calibri"/>
                <a:cs typeface="Calibri"/>
              </a:rPr>
              <a:t> parameters </a:t>
            </a:r>
            <a:r>
              <a:rPr sz="1200">
                <a:latin typeface="Calibri"/>
                <a:cs typeface="Calibri"/>
              </a:rPr>
              <a:t>and</a:t>
            </a:r>
            <a:r>
              <a:rPr sz="1200" spc="-2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aids</a:t>
            </a:r>
            <a:r>
              <a:rPr sz="1200" spc="-10">
                <a:latin typeface="Calibri"/>
                <a:cs typeface="Calibri"/>
              </a:rPr>
              <a:t> visualization.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71028" y="5222376"/>
            <a:ext cx="2983612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>
                <a:solidFill>
                  <a:srgbClr val="44536A"/>
                </a:solidFill>
                <a:latin typeface="Calibri"/>
                <a:cs typeface="Calibri"/>
              </a:rPr>
              <a:t>Figure</a:t>
            </a:r>
            <a:r>
              <a:rPr sz="1100" spc="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lang="en-GB" sz="1100" spc="5">
                <a:solidFill>
                  <a:srgbClr val="44536A"/>
                </a:solidFill>
                <a:latin typeface="Calibri"/>
                <a:cs typeface="Calibri"/>
              </a:rPr>
              <a:t>9:</a:t>
            </a:r>
            <a:r>
              <a:rPr sz="1100" spc="-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100" spc="-10">
                <a:solidFill>
                  <a:srgbClr val="44536A"/>
                </a:solidFill>
                <a:latin typeface="Calibri"/>
                <a:cs typeface="Calibri"/>
              </a:rPr>
              <a:t>Convolution</a:t>
            </a:r>
            <a:r>
              <a:rPr sz="1100" spc="15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44536A"/>
                </a:solidFill>
                <a:latin typeface="Calibri"/>
                <a:cs typeface="Calibri"/>
              </a:rPr>
              <a:t>Neural</a:t>
            </a:r>
            <a:r>
              <a:rPr sz="1100" spc="-2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44536A"/>
                </a:solidFill>
                <a:latin typeface="Calibri"/>
                <a:cs typeface="Calibri"/>
              </a:rPr>
              <a:t>Network</a:t>
            </a:r>
            <a:r>
              <a:rPr sz="1100" spc="-10">
                <a:solidFill>
                  <a:srgbClr val="44536A"/>
                </a:solidFill>
                <a:latin typeface="Calibri"/>
                <a:cs typeface="Calibri"/>
              </a:rPr>
              <a:t> Architecture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Words>1319</Words>
  <Application>Microsoft Office PowerPoint</Application>
  <PresentationFormat>Widescreen</PresentationFormat>
  <Paragraphs>238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Now</vt:lpstr>
      <vt:lpstr>Söhne</vt:lpstr>
      <vt:lpstr>Times New Roman</vt:lpstr>
      <vt:lpstr>Office Theme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BUILDING AND TRAINING</vt:lpstr>
      <vt:lpstr>Figure 10 : Config Dictionary</vt:lpstr>
      <vt:lpstr>R E S U L T S</vt:lpstr>
      <vt:lpstr>PowerPoint Presentation</vt:lpstr>
      <vt:lpstr>PowerPoint Presentation</vt:lpstr>
      <vt:lpstr>PowerPoint Presentation</vt:lpstr>
      <vt:lpstr>TRAINED MODELS (1D CNN)</vt:lpstr>
      <vt:lpstr>BASELINE (Comparable Models)</vt:lpstr>
      <vt:lpstr>R E S U L T 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PRIOR WORKS AND METHODS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Nikolai Stambler - DATA 2050 Practicum Pitch Unraveling Sex-Specific Aging: A Deep Learning Approach</dc:title>
  <dc:creator>Nikolai Tennant</dc:creator>
  <cp:lastModifiedBy>Nikolai Tennant</cp:lastModifiedBy>
  <cp:revision>1</cp:revision>
  <dcterms:created xsi:type="dcterms:W3CDTF">2023-10-02T13:17:49Z</dcterms:created>
  <dcterms:modified xsi:type="dcterms:W3CDTF">2024-01-27T00:17:49Z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2023-09-20T00:00:00Z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2023-10-02T00:00:00Z</vt:filetime>
  </property>
  <property fmtid="{D5CDD505-2E9C-101B-9397-08002B2CF9AE}" pid="5" name="Producer">
    <vt:lpwstr>Adobe PDF Services</vt:lpwstr>
  </property>
</Properties>
</file>